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7" r:id="rId2"/>
    <p:sldId id="301" r:id="rId3"/>
    <p:sldId id="302" r:id="rId4"/>
    <p:sldId id="297" r:id="rId5"/>
    <p:sldId id="298" r:id="rId6"/>
    <p:sldId id="303" r:id="rId7"/>
    <p:sldId id="304" r:id="rId8"/>
    <p:sldId id="305" r:id="rId9"/>
    <p:sldId id="306" r:id="rId10"/>
    <p:sldId id="321" r:id="rId11"/>
    <p:sldId id="295" r:id="rId12"/>
    <p:sldId id="309" r:id="rId13"/>
    <p:sldId id="310" r:id="rId14"/>
    <p:sldId id="311" r:id="rId15"/>
    <p:sldId id="312" r:id="rId16"/>
    <p:sldId id="314" r:id="rId17"/>
    <p:sldId id="315" r:id="rId18"/>
    <p:sldId id="316" r:id="rId19"/>
    <p:sldId id="317" r:id="rId20"/>
    <p:sldId id="318" r:id="rId21"/>
    <p:sldId id="319" r:id="rId22"/>
    <p:sldId id="323" r:id="rId23"/>
    <p:sldId id="320" r:id="rId24"/>
    <p:sldId id="322" r:id="rId25"/>
    <p:sldId id="324" r:id="rId26"/>
    <p:sldId id="292" r:id="rId27"/>
    <p:sldId id="289" r:id="rId28"/>
    <p:sldId id="287" r:id="rId29"/>
    <p:sldId id="326" r:id="rId30"/>
    <p:sldId id="334" r:id="rId31"/>
    <p:sldId id="335" r:id="rId32"/>
    <p:sldId id="336" r:id="rId33"/>
    <p:sldId id="337" r:id="rId34"/>
    <p:sldId id="342" r:id="rId35"/>
    <p:sldId id="343" r:id="rId36"/>
    <p:sldId id="344" r:id="rId37"/>
    <p:sldId id="345" r:id="rId38"/>
    <p:sldId id="346" r:id="rId39"/>
    <p:sldId id="347" r:id="rId40"/>
    <p:sldId id="350" r:id="rId41"/>
    <p:sldId id="351" r:id="rId42"/>
    <p:sldId id="352" r:id="rId43"/>
    <p:sldId id="353" r:id="rId44"/>
    <p:sldId id="354" r:id="rId45"/>
    <p:sldId id="355" r:id="rId46"/>
    <p:sldId id="356" r:id="rId47"/>
    <p:sldId id="357" r:id="rId48"/>
    <p:sldId id="358" r:id="rId49"/>
    <p:sldId id="359" r:id="rId50"/>
    <p:sldId id="360" r:id="rId5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A3C167"/>
    <a:srgbClr val="BE4D4A"/>
    <a:srgbClr val="B24340"/>
    <a:srgbClr val="BF4C49"/>
    <a:srgbClr val="C45B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272" y="-96"/>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90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047EE-0204-4B77-8CD8-13424C30AF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7DD529-7E18-4F87-9934-21B35EB0269B}">
      <dgm:prSet/>
      <dgm:spPr/>
      <dgm:t>
        <a:bodyPr/>
        <a:lstStyle/>
        <a:p>
          <a:pPr rtl="0"/>
          <a:r>
            <a:rPr lang="en-US" b="1" dirty="0" err="1" smtClean="0">
              <a:solidFill>
                <a:srgbClr val="000000"/>
              </a:solidFill>
            </a:rPr>
            <a:t>Terima</a:t>
          </a:r>
          <a:r>
            <a:rPr lang="en-US" b="1" dirty="0" smtClean="0">
              <a:solidFill>
                <a:srgbClr val="000000"/>
              </a:solidFill>
            </a:rPr>
            <a:t> </a:t>
          </a:r>
          <a:r>
            <a:rPr lang="en-US" b="1" dirty="0" err="1" smtClean="0">
              <a:solidFill>
                <a:srgbClr val="000000"/>
              </a:solidFill>
            </a:rPr>
            <a:t>Kasih</a:t>
          </a:r>
          <a:endParaRPr lang="en-US" b="1" dirty="0">
            <a:solidFill>
              <a:srgbClr val="000000"/>
            </a:solidFill>
          </a:endParaRPr>
        </a:p>
      </dgm:t>
    </dgm:pt>
    <dgm:pt modelId="{D2CABE95-81E6-4FB5-BF0C-B754CA19F9DC}" type="parTrans" cxnId="{BAD52BE3-3ABC-4C61-A39C-2148A51AEA0F}">
      <dgm:prSet/>
      <dgm:spPr/>
      <dgm:t>
        <a:bodyPr/>
        <a:lstStyle/>
        <a:p>
          <a:endParaRPr lang="en-US"/>
        </a:p>
      </dgm:t>
    </dgm:pt>
    <dgm:pt modelId="{AF7E9F87-AF84-4150-BF8B-E1C6BEA094CD}" type="sibTrans" cxnId="{BAD52BE3-3ABC-4C61-A39C-2148A51AEA0F}">
      <dgm:prSet/>
      <dgm:spPr/>
      <dgm:t>
        <a:bodyPr/>
        <a:lstStyle/>
        <a:p>
          <a:endParaRPr lang="en-US"/>
        </a:p>
      </dgm:t>
    </dgm:pt>
    <dgm:pt modelId="{B7D4B7B0-8736-4E81-9B66-8686F0162999}" type="pres">
      <dgm:prSet presAssocID="{404047EE-0204-4B77-8CD8-13424C30AF2B}" presName="Name0" presStyleCnt="0">
        <dgm:presLayoutVars>
          <dgm:dir/>
          <dgm:animLvl val="lvl"/>
          <dgm:resizeHandles val="exact"/>
        </dgm:presLayoutVars>
      </dgm:prSet>
      <dgm:spPr/>
      <dgm:t>
        <a:bodyPr/>
        <a:lstStyle/>
        <a:p>
          <a:endParaRPr lang="en-US"/>
        </a:p>
      </dgm:t>
    </dgm:pt>
    <dgm:pt modelId="{1F31144D-73ED-4AC1-BCE6-31BBDB0EBFCB}" type="pres">
      <dgm:prSet presAssocID="{6A7DD529-7E18-4F87-9934-21B35EB0269B}" presName="linNode" presStyleCnt="0"/>
      <dgm:spPr/>
    </dgm:pt>
    <dgm:pt modelId="{CC21950B-370F-4578-B594-C519BEEC5544}" type="pres">
      <dgm:prSet presAssocID="{6A7DD529-7E18-4F87-9934-21B35EB0269B}" presName="parentText" presStyleLbl="node1" presStyleIdx="0" presStyleCnt="1" custScaleX="277778">
        <dgm:presLayoutVars>
          <dgm:chMax val="1"/>
          <dgm:bulletEnabled val="1"/>
        </dgm:presLayoutVars>
      </dgm:prSet>
      <dgm:spPr/>
      <dgm:t>
        <a:bodyPr/>
        <a:lstStyle/>
        <a:p>
          <a:endParaRPr lang="en-US"/>
        </a:p>
      </dgm:t>
    </dgm:pt>
  </dgm:ptLst>
  <dgm:cxnLst>
    <dgm:cxn modelId="{B51F50E4-E285-4CC9-9946-47FB548C708E}" type="presOf" srcId="{6A7DD529-7E18-4F87-9934-21B35EB0269B}" destId="{CC21950B-370F-4578-B594-C519BEEC5544}" srcOrd="0" destOrd="0" presId="urn:microsoft.com/office/officeart/2005/8/layout/vList5"/>
    <dgm:cxn modelId="{BAD52BE3-3ABC-4C61-A39C-2148A51AEA0F}" srcId="{404047EE-0204-4B77-8CD8-13424C30AF2B}" destId="{6A7DD529-7E18-4F87-9934-21B35EB0269B}" srcOrd="0" destOrd="0" parTransId="{D2CABE95-81E6-4FB5-BF0C-B754CA19F9DC}" sibTransId="{AF7E9F87-AF84-4150-BF8B-E1C6BEA094CD}"/>
    <dgm:cxn modelId="{2B0788C4-387D-471F-8D6E-38EDFDC943E0}" type="presOf" srcId="{404047EE-0204-4B77-8CD8-13424C30AF2B}" destId="{B7D4B7B0-8736-4E81-9B66-8686F0162999}" srcOrd="0" destOrd="0" presId="urn:microsoft.com/office/officeart/2005/8/layout/vList5"/>
    <dgm:cxn modelId="{5571396D-9D30-45E7-A9B4-8744941EF30E}" type="presParOf" srcId="{B7D4B7B0-8736-4E81-9B66-8686F0162999}" destId="{1F31144D-73ED-4AC1-BCE6-31BBDB0EBFCB}" srcOrd="0" destOrd="0" presId="urn:microsoft.com/office/officeart/2005/8/layout/vList5"/>
    <dgm:cxn modelId="{B6D571E8-E600-4BFC-990B-B9A12091FBC9}" type="presParOf" srcId="{1F31144D-73ED-4AC1-BCE6-31BBDB0EBFCB}" destId="{CC21950B-370F-4578-B594-C519BEEC5544}"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F416A-2305-42FB-BC7C-55B5871238EF}" type="datetimeFigureOut">
              <a:rPr lang="en-GB" smtClean="0"/>
              <a:pPr/>
              <a:t>23/05/2019</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4A6EE-6DA5-46EC-905F-712D2C760E01}" type="slidenum">
              <a:rPr lang="en-GB" smtClean="0"/>
              <a:pPr/>
              <a:t>‹#›</a:t>
            </a:fld>
            <a:endParaRPr lang="en-GB"/>
          </a:p>
        </p:txBody>
      </p:sp>
    </p:spTree>
    <p:extLst>
      <p:ext uri="{BB962C8B-B14F-4D97-AF65-F5344CB8AC3E}">
        <p14:creationId xmlns:p14="http://schemas.microsoft.com/office/powerpoint/2010/main" xmlns="" val="296475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F4A6EE-6DA5-46EC-905F-712D2C760E01}" type="slidenum">
              <a:rPr lang="en-GB" smtClean="0"/>
              <a:pPr/>
              <a:t>4</a:t>
            </a:fld>
            <a:endParaRPr lang="en-GB"/>
          </a:p>
        </p:txBody>
      </p:sp>
    </p:spTree>
    <p:extLst>
      <p:ext uri="{BB962C8B-B14F-4D97-AF65-F5344CB8AC3E}">
        <p14:creationId xmlns:p14="http://schemas.microsoft.com/office/powerpoint/2010/main" xmlns="" val="2419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38C132A-8430-4772-9B13-C7FD8B062BF4}" type="slidenum">
              <a:rPr lang="en-US" smtClean="0"/>
              <a:pPr/>
              <a:t>29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278B4E4E-0737-4D33-B4A4-11D23BFDF97D}" type="slidenum">
              <a:rPr lang="en-US" smtClean="0"/>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FCBB928D-691B-4446-9736-F422F53C0A24}" type="slidenum">
              <a:rPr lang="en-US" smtClean="0"/>
              <a:pPr/>
              <a:t>36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2E571E2D-27BF-43A1-81A2-81D9B39999EB}" type="slidenum">
              <a:rPr lang="en-US" smtClean="0"/>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32562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165045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212150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262992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407510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173813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397027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376592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230172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409136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F3452DB-DDAB-486F-A34C-D1B624C6C556}" type="datetimeFigureOut">
              <a:rPr lang="en-GB" smtClean="0"/>
              <a:pPr/>
              <a:t>23/05/2019</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6E0B42A-C107-4331-A7FC-15D2B5A97FDC}" type="slidenum">
              <a:rPr lang="en-GB" smtClean="0"/>
              <a:pPr/>
              <a:t>‹#›</a:t>
            </a:fld>
            <a:endParaRPr lang="en-GB"/>
          </a:p>
        </p:txBody>
      </p:sp>
    </p:spTree>
    <p:extLst>
      <p:ext uri="{BB962C8B-B14F-4D97-AF65-F5344CB8AC3E}">
        <p14:creationId xmlns:p14="http://schemas.microsoft.com/office/powerpoint/2010/main" xmlns="" val="27218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906000" cy="98072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8576362" y="43444"/>
            <a:ext cx="1178890" cy="750277"/>
          </a:xfrm>
          <a:prstGeom prst="rect">
            <a:avLst/>
          </a:prstGeom>
          <a:scene3d>
            <a:camera prst="orthographicFront"/>
            <a:lightRig rig="threePt" dir="t"/>
          </a:scene3d>
          <a:sp3d>
            <a:bevelT prst="relaxedInset"/>
            <a:bevelB w="152400" h="50800" prst="softRound"/>
          </a:sp3d>
        </p:spPr>
      </p:pic>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199850" y="6381328"/>
            <a:ext cx="1341438"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342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mailto:indofoodrisetnugraha@indofood.co.i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60137" y="1628800"/>
            <a:ext cx="7553303" cy="4093428"/>
            <a:chOff x="928089" y="1772816"/>
            <a:chExt cx="7553303" cy="4093428"/>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00097" y="3599097"/>
              <a:ext cx="2674483" cy="1702111"/>
            </a:xfrm>
            <a:prstGeom prst="rect">
              <a:avLst/>
            </a:prstGeom>
            <a:scene3d>
              <a:camera prst="orthographicFront"/>
              <a:lightRig rig="threePt" dir="t"/>
            </a:scene3d>
            <a:sp3d>
              <a:bevelT prst="relaxedInset"/>
              <a:bevelB w="152400" h="50800" prst="softRound"/>
            </a:sp3d>
          </p:spPr>
        </p:pic>
        <p:sp>
          <p:nvSpPr>
            <p:cNvPr id="2" name="Rectangle 1"/>
            <p:cNvSpPr/>
            <p:nvPr/>
          </p:nvSpPr>
          <p:spPr>
            <a:xfrm>
              <a:off x="928089" y="1772816"/>
              <a:ext cx="7553303" cy="4093428"/>
            </a:xfrm>
            <a:prstGeom prst="rect">
              <a:avLst/>
            </a:prstGeom>
          </p:spPr>
          <p:txBody>
            <a:bodyPr wrap="square">
              <a:spAutoFit/>
            </a:bodyPr>
            <a:lstStyle/>
            <a:p>
              <a:r>
                <a:rPr lang="en-US" sz="4000" b="1" dirty="0">
                  <a:solidFill>
                    <a:srgbClr val="002060"/>
                  </a:solidFill>
                  <a:latin typeface="Tahoma" pitchFamily="34" charset="0"/>
                  <a:ea typeface="Tahoma" pitchFamily="34" charset="0"/>
                  <a:cs typeface="Tahoma" pitchFamily="34" charset="0"/>
                </a:rPr>
                <a:t>S</a:t>
              </a:r>
              <a:r>
                <a:rPr lang="id-ID" sz="4000" b="1" dirty="0">
                  <a:solidFill>
                    <a:srgbClr val="002060"/>
                  </a:solidFill>
                  <a:latin typeface="Tahoma" pitchFamily="34" charset="0"/>
                  <a:ea typeface="Tahoma" pitchFamily="34" charset="0"/>
                  <a:cs typeface="Tahoma" pitchFamily="34" charset="0"/>
                </a:rPr>
                <a:t>OSIALISASI </a:t>
              </a:r>
              <a:r>
                <a:rPr lang="en-US" sz="4000" b="1" dirty="0" smtClean="0">
                  <a:solidFill>
                    <a:srgbClr val="002060"/>
                  </a:solidFill>
                  <a:latin typeface="Tahoma" pitchFamily="34" charset="0"/>
                  <a:ea typeface="Tahoma" pitchFamily="34" charset="0"/>
                  <a:cs typeface="Tahoma" pitchFamily="34" charset="0"/>
                </a:rPr>
                <a:t>P</a:t>
              </a:r>
              <a:r>
                <a:rPr lang="id-ID" sz="4000" b="1" dirty="0" smtClean="0">
                  <a:solidFill>
                    <a:srgbClr val="002060"/>
                  </a:solidFill>
                  <a:latin typeface="Tahoma" pitchFamily="34" charset="0"/>
                  <a:ea typeface="Tahoma" pitchFamily="34" charset="0"/>
                  <a:cs typeface="Tahoma" pitchFamily="34" charset="0"/>
                </a:rPr>
                <a:t>ROGRAM </a:t>
              </a:r>
            </a:p>
            <a:p>
              <a:endParaRPr lang="id-ID" sz="4000" b="1" dirty="0" smtClean="0">
                <a:solidFill>
                  <a:srgbClr val="002060"/>
                </a:solidFill>
                <a:latin typeface="Tahoma" pitchFamily="34" charset="0"/>
                <a:ea typeface="Tahoma" pitchFamily="34" charset="0"/>
                <a:cs typeface="Tahoma" pitchFamily="34" charset="0"/>
              </a:endParaRPr>
            </a:p>
            <a:p>
              <a:r>
                <a:rPr lang="id-ID" sz="4000" b="1" dirty="0" smtClean="0">
                  <a:solidFill>
                    <a:srgbClr val="002060"/>
                  </a:solidFill>
                  <a:latin typeface="Tahoma" pitchFamily="34" charset="0"/>
                  <a:ea typeface="Tahoma" pitchFamily="34" charset="0"/>
                  <a:cs typeface="Tahoma" pitchFamily="34" charset="0"/>
                </a:rPr>
                <a:t>			</a:t>
              </a:r>
              <a:r>
                <a:rPr lang="id-ID" sz="4800" b="1" dirty="0" smtClean="0">
                  <a:solidFill>
                    <a:srgbClr val="002060"/>
                  </a:solidFill>
                  <a:latin typeface="Tahoma" pitchFamily="34" charset="0"/>
                  <a:ea typeface="Tahoma" pitchFamily="34" charset="0"/>
                  <a:cs typeface="Tahoma" pitchFamily="34" charset="0"/>
                </a:rPr>
                <a:t>INDOFOOD</a:t>
              </a:r>
            </a:p>
            <a:p>
              <a:r>
                <a:rPr lang="id-ID" sz="4800" b="1" dirty="0" smtClean="0">
                  <a:solidFill>
                    <a:srgbClr val="002060"/>
                  </a:solidFill>
                  <a:latin typeface="Tahoma" pitchFamily="34" charset="0"/>
                  <a:ea typeface="Tahoma" pitchFamily="34" charset="0"/>
                  <a:cs typeface="Tahoma" pitchFamily="34" charset="0"/>
                </a:rPr>
                <a:t>			RISET 						NUGRAHA</a:t>
              </a:r>
            </a:p>
            <a:p>
              <a:r>
                <a:rPr lang="id-ID" sz="3600" b="1" dirty="0" smtClean="0">
                  <a:solidFill>
                    <a:srgbClr val="002060"/>
                  </a:solidFill>
                  <a:latin typeface="Tahoma" pitchFamily="34" charset="0"/>
                  <a:ea typeface="Tahoma" pitchFamily="34" charset="0"/>
                  <a:cs typeface="Tahoma" pitchFamily="34" charset="0"/>
                </a:rPr>
                <a:t>			2019 </a:t>
              </a:r>
              <a:r>
                <a:rPr lang="id-ID" sz="3600" b="1" dirty="0">
                  <a:solidFill>
                    <a:srgbClr val="002060"/>
                  </a:solidFill>
                  <a:latin typeface="Tahoma" pitchFamily="34" charset="0"/>
                  <a:ea typeface="Tahoma" pitchFamily="34" charset="0"/>
                  <a:cs typeface="Tahoma" pitchFamily="34" charset="0"/>
                </a:rPr>
                <a:t>- </a:t>
              </a:r>
              <a:r>
                <a:rPr lang="id-ID" sz="3600" b="1" dirty="0" smtClean="0">
                  <a:solidFill>
                    <a:srgbClr val="002060"/>
                  </a:solidFill>
                  <a:latin typeface="Tahoma" pitchFamily="34" charset="0"/>
                  <a:ea typeface="Tahoma" pitchFamily="34" charset="0"/>
                  <a:cs typeface="Tahoma" pitchFamily="34" charset="0"/>
                </a:rPr>
                <a:t>2020</a:t>
              </a:r>
              <a:endParaRPr lang="en-US" sz="3600" b="1" dirty="0">
                <a:solidFill>
                  <a:srgbClr val="002060"/>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xmlns="" val="129042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838402" y="1124744"/>
            <a:ext cx="3939134" cy="55446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pic>
      <p:sp>
        <p:nvSpPr>
          <p:cNvPr id="3" name="Rectangle 2"/>
          <p:cNvSpPr/>
          <p:nvPr/>
        </p:nvSpPr>
        <p:spPr>
          <a:xfrm>
            <a:off x="130261" y="1268760"/>
            <a:ext cx="5915017" cy="2462213"/>
          </a:xfrm>
          <a:prstGeom prst="rect">
            <a:avLst/>
          </a:prstGeom>
        </p:spPr>
        <p:txBody>
          <a:bodyPr wrap="none">
            <a:spAutoFit/>
          </a:bodyPr>
          <a:lstStyle/>
          <a:p>
            <a:r>
              <a:rPr lang="id-ID" sz="3200" dirty="0" smtClean="0">
                <a:latin typeface="Arial Rounded MT Bold" panose="020F0704030504030204" pitchFamily="34" charset="0"/>
              </a:rPr>
              <a:t>BACA</a:t>
            </a:r>
            <a:r>
              <a:rPr lang="id-ID" sz="6600" dirty="0" smtClean="0">
                <a:latin typeface="Arial Rounded MT Bold" panose="020F0704030504030204" pitchFamily="34" charset="0"/>
              </a:rPr>
              <a:t>!</a:t>
            </a:r>
            <a:endParaRPr lang="id-ID" sz="3200" dirty="0" smtClean="0">
              <a:latin typeface="Arial Rounded MT Bold" panose="020F0704030504030204" pitchFamily="34" charset="0"/>
            </a:endParaRPr>
          </a:p>
          <a:p>
            <a:r>
              <a:rPr lang="id-ID" sz="3200" dirty="0" smtClean="0">
                <a:latin typeface="Arial Rounded MT Bold" panose="020F0704030504030204" pitchFamily="34" charset="0"/>
              </a:rPr>
              <a:t>Buku Panduan</a:t>
            </a:r>
          </a:p>
          <a:p>
            <a:r>
              <a:rPr lang="id-ID" sz="3200" dirty="0" smtClean="0">
                <a:latin typeface="Arial Rounded MT Bold" panose="020F0704030504030204" pitchFamily="34" charset="0"/>
              </a:rPr>
              <a:t>Indofood Riset Nugraha</a:t>
            </a:r>
          </a:p>
          <a:p>
            <a:r>
              <a:rPr lang="id-ID" sz="2400" dirty="0" smtClean="0">
                <a:latin typeface="Arial Rounded MT Bold" panose="020F0704030504030204" pitchFamily="34" charset="0"/>
              </a:rPr>
              <a:t>http</a:t>
            </a:r>
            <a:r>
              <a:rPr lang="id-ID" sz="2400" dirty="0">
                <a:latin typeface="Arial Rounded MT Bold" panose="020F0704030504030204" pitchFamily="34" charset="0"/>
              </a:rPr>
              <a:t>://www.indofoodrisetnugraha.com/</a:t>
            </a:r>
          </a:p>
        </p:txBody>
      </p:sp>
      <p:sp>
        <p:nvSpPr>
          <p:cNvPr id="5" name="Rectangle 4"/>
          <p:cNvSpPr/>
          <p:nvPr/>
        </p:nvSpPr>
        <p:spPr>
          <a:xfrm>
            <a:off x="128464" y="44624"/>
            <a:ext cx="4424609"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K</a:t>
            </a:r>
            <a:r>
              <a:rPr kumimoji="0" lang="id-ID"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ETENTUAN UMUM</a:t>
            </a:r>
            <a:endPar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endParaRP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2" name="Right Arrow 1"/>
          <p:cNvSpPr/>
          <p:nvPr/>
        </p:nvSpPr>
        <p:spPr>
          <a:xfrm>
            <a:off x="3872880" y="2296296"/>
            <a:ext cx="1584176"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107861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64" y="44624"/>
            <a:ext cx="4424609"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K</a:t>
            </a:r>
            <a:r>
              <a:rPr kumimoji="0" lang="id-ID"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ETENTUAN UMUM</a:t>
            </a:r>
            <a:endPar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endParaRP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2" name="Rectangle 1"/>
          <p:cNvSpPr/>
          <p:nvPr/>
        </p:nvSpPr>
        <p:spPr>
          <a:xfrm>
            <a:off x="200472" y="1056793"/>
            <a:ext cx="7704856" cy="5324535"/>
          </a:xfrm>
          <a:prstGeom prst="rect">
            <a:avLst/>
          </a:prstGeom>
        </p:spPr>
        <p:txBody>
          <a:bodyPr wrap="square">
            <a:spAutoFit/>
          </a:bodyPr>
          <a:lstStyle/>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Proposal diajukan kepada </a:t>
            </a:r>
            <a:r>
              <a:rPr lang="id-ID" sz="2000" dirty="0">
                <a:solidFill>
                  <a:schemeClr val="accent1">
                    <a:lumMod val="50000"/>
                  </a:schemeClr>
                </a:solidFill>
                <a:latin typeface="Arial Rounded MT Bold" panose="020F0704030504030204" pitchFamily="34" charset="0"/>
                <a:cs typeface="Arial" panose="020B0604020202020204" pitchFamily="34" charset="0"/>
              </a:rPr>
              <a:t>Sekretariat Panitia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IRN;</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Penelitian diajukan </a:t>
            </a:r>
            <a:r>
              <a:rPr lang="id-ID" sz="2000" dirty="0">
                <a:solidFill>
                  <a:schemeClr val="accent1">
                    <a:lumMod val="50000"/>
                  </a:schemeClr>
                </a:solidFill>
                <a:latin typeface="Arial Rounded MT Bold" panose="020F0704030504030204" pitchFamily="34" charset="0"/>
                <a:cs typeface="Arial" panose="020B0604020202020204" pitchFamily="34" charset="0"/>
              </a:rPr>
              <a:t>harus dalam rangka penyelesaian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tugas akhir;</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Tema, fokus </a:t>
            </a:r>
            <a:r>
              <a:rPr lang="id-ID" sz="2000" dirty="0">
                <a:solidFill>
                  <a:schemeClr val="accent1">
                    <a:lumMod val="50000"/>
                  </a:schemeClr>
                </a:solidFill>
                <a:latin typeface="Arial Rounded MT Bold" panose="020F0704030504030204" pitchFamily="34" charset="0"/>
                <a:cs typeface="Arial" panose="020B0604020202020204" pitchFamily="34" charset="0"/>
              </a:rPr>
              <a:t>dan komoditi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penelitian sesuai;</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Format </a:t>
            </a:r>
            <a:r>
              <a:rPr lang="id-ID" sz="2000" dirty="0">
                <a:solidFill>
                  <a:schemeClr val="accent1">
                    <a:lumMod val="50000"/>
                  </a:schemeClr>
                </a:solidFill>
                <a:latin typeface="Arial Rounded MT Bold" panose="020F0704030504030204" pitchFamily="34" charset="0"/>
                <a:cs typeface="Arial" panose="020B0604020202020204" pitchFamily="34" charset="0"/>
              </a:rPr>
              <a:t>atau sistimatika proposal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sesuai;</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Penelitian </a:t>
            </a:r>
            <a:r>
              <a:rPr lang="id-ID" sz="2000" dirty="0">
                <a:solidFill>
                  <a:schemeClr val="accent1">
                    <a:lumMod val="50000"/>
                  </a:schemeClr>
                </a:solidFill>
                <a:latin typeface="Arial Rounded MT Bold" panose="020F0704030504030204" pitchFamily="34" charset="0"/>
                <a:cs typeface="Arial" panose="020B0604020202020204" pitchFamily="34" charset="0"/>
              </a:rPr>
              <a:t>dilakukan sesuai dengan bidang penelitian/bidang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studi pengusul;</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Proposal wajib mendapatkan </a:t>
            </a:r>
            <a:r>
              <a:rPr lang="id-ID" sz="2000" dirty="0">
                <a:solidFill>
                  <a:schemeClr val="accent1">
                    <a:lumMod val="50000"/>
                  </a:schemeClr>
                </a:solidFill>
                <a:latin typeface="Arial Rounded MT Bold" panose="020F0704030504030204" pitchFamily="34" charset="0"/>
                <a:cs typeface="Arial" panose="020B0604020202020204" pitchFamily="34" charset="0"/>
              </a:rPr>
              <a:t>persetujuan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Dosen </a:t>
            </a:r>
            <a:r>
              <a:rPr lang="sv-SE" sz="2000" dirty="0" smtClean="0">
                <a:solidFill>
                  <a:schemeClr val="accent1">
                    <a:lumMod val="50000"/>
                  </a:schemeClr>
                </a:solidFill>
                <a:latin typeface="Arial Rounded MT Bold" panose="020F0704030504030204" pitchFamily="34" charset="0"/>
                <a:cs typeface="Arial" panose="020B0604020202020204" pitchFamily="34" charset="0"/>
              </a:rPr>
              <a:t>Pembimbing</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a:t>
            </a:r>
            <a:r>
              <a:rPr lang="sv-SE" sz="2000" dirty="0" smtClean="0">
                <a:solidFill>
                  <a:schemeClr val="accent1">
                    <a:lumMod val="50000"/>
                  </a:schemeClr>
                </a:solidFill>
                <a:latin typeface="Arial Rounded MT Bold" panose="020F0704030504030204" pitchFamily="34" charset="0"/>
                <a:cs typeface="Arial" panose="020B0604020202020204" pitchFamily="34" charset="0"/>
              </a:rPr>
              <a:t>Dekan,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disertai dengan </a:t>
            </a:r>
            <a:r>
              <a:rPr lang="sv-SE" sz="2000" dirty="0" smtClean="0">
                <a:solidFill>
                  <a:schemeClr val="accent1">
                    <a:lumMod val="50000"/>
                  </a:schemeClr>
                </a:solidFill>
                <a:latin typeface="Arial Rounded MT Bold" panose="020F0704030504030204" pitchFamily="34" charset="0"/>
                <a:cs typeface="Arial" panose="020B0604020202020204" pitchFamily="34" charset="0"/>
              </a:rPr>
              <a:t>cap Lembaga</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 (Halaman Pengesahan </a:t>
            </a:r>
            <a:r>
              <a:rPr lang="fi-FI" sz="2000" dirty="0" smtClean="0">
                <a:solidFill>
                  <a:schemeClr val="accent1">
                    <a:lumMod val="50000"/>
                  </a:schemeClr>
                </a:solidFill>
                <a:latin typeface="Arial Rounded MT Bold" panose="020F0704030504030204" pitchFamily="34" charset="0"/>
                <a:cs typeface="Arial" panose="020B0604020202020204" pitchFamily="34" charset="0"/>
              </a:rPr>
              <a:t>dan </a:t>
            </a:r>
            <a:r>
              <a:rPr lang="fi-FI" sz="2000" dirty="0">
                <a:solidFill>
                  <a:schemeClr val="accent1">
                    <a:lumMod val="50000"/>
                  </a:schemeClr>
                </a:solidFill>
                <a:latin typeface="Arial Rounded MT Bold" panose="020F0704030504030204" pitchFamily="34" charset="0"/>
                <a:cs typeface="Arial" panose="020B0604020202020204" pitchFamily="34" charset="0"/>
              </a:rPr>
              <a:t>Surat Pernyataan </a:t>
            </a:r>
            <a:r>
              <a:rPr lang="fi-FI" sz="2000" dirty="0" smtClean="0">
                <a:solidFill>
                  <a:schemeClr val="accent1">
                    <a:lumMod val="50000"/>
                  </a:schemeClr>
                </a:solidFill>
                <a:latin typeface="Arial Rounded MT Bold" panose="020F0704030504030204" pitchFamily="34" charset="0"/>
                <a:cs typeface="Arial" panose="020B0604020202020204" pitchFamily="34" charset="0"/>
              </a:rPr>
              <a:t>Peserta</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Jangka </a:t>
            </a:r>
            <a:r>
              <a:rPr lang="id-ID" sz="2000" dirty="0">
                <a:solidFill>
                  <a:schemeClr val="accent1">
                    <a:lumMod val="50000"/>
                  </a:schemeClr>
                </a:solidFill>
                <a:latin typeface="Arial Rounded MT Bold" panose="020F0704030504030204" pitchFamily="34" charset="0"/>
                <a:cs typeface="Arial" panose="020B0604020202020204" pitchFamily="34" charset="0"/>
              </a:rPr>
              <a:t>waktu penelitian paling lama 1 (satu</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Penelitian </a:t>
            </a:r>
            <a:r>
              <a:rPr lang="id-ID" sz="2000" dirty="0">
                <a:solidFill>
                  <a:schemeClr val="accent1">
                    <a:lumMod val="50000"/>
                  </a:schemeClr>
                </a:solidFill>
                <a:latin typeface="Arial Rounded MT Bold" panose="020F0704030504030204" pitchFamily="34" charset="0"/>
                <a:cs typeface="Arial" panose="020B0604020202020204" pitchFamily="34" charset="0"/>
              </a:rPr>
              <a:t>dilakukan dalam wilayah Republik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Indonesia;</a:t>
            </a:r>
          </a:p>
          <a:p>
            <a:pPr marL="800100" lvl="1" indent="-342900">
              <a:spcAft>
                <a:spcPts val="500"/>
              </a:spcAft>
              <a:buFont typeface="+mj-lt"/>
              <a:buAutoNum type="arabicPeriod"/>
            </a:pPr>
            <a:r>
              <a:rPr lang="id-ID" sz="2000" dirty="0" smtClean="0">
                <a:solidFill>
                  <a:schemeClr val="accent1">
                    <a:lumMod val="50000"/>
                  </a:schemeClr>
                </a:solidFill>
                <a:latin typeface="Arial Rounded MT Bold" panose="020F0704030504030204" pitchFamily="34" charset="0"/>
                <a:cs typeface="Arial" panose="020B0604020202020204" pitchFamily="34" charset="0"/>
              </a:rPr>
              <a:t>Menyertakan riwayat </a:t>
            </a:r>
            <a:r>
              <a:rPr lang="id-ID" sz="2000" dirty="0">
                <a:solidFill>
                  <a:schemeClr val="accent1">
                    <a:lumMod val="50000"/>
                  </a:schemeClr>
                </a:solidFill>
                <a:latin typeface="Arial Rounded MT Bold" panose="020F0704030504030204" pitchFamily="34" charset="0"/>
                <a:cs typeface="Arial" panose="020B0604020202020204" pitchFamily="34" charset="0"/>
              </a:rPr>
              <a:t>hidup lengkap Peneliti </a:t>
            </a:r>
            <a:r>
              <a:rPr lang="id-ID" sz="2000" dirty="0" smtClean="0">
                <a:solidFill>
                  <a:schemeClr val="accent1">
                    <a:lumMod val="50000"/>
                  </a:schemeClr>
                </a:solidFill>
                <a:latin typeface="Arial Rounded MT Bold" panose="020F0704030504030204" pitchFamily="34" charset="0"/>
                <a:cs typeface="Arial" panose="020B0604020202020204" pitchFamily="34" charset="0"/>
              </a:rPr>
              <a:t>dan Dosen Pembimbing</a:t>
            </a:r>
            <a:endParaRPr lang="id-ID" sz="2000" dirty="0">
              <a:solidFill>
                <a:schemeClr val="accent1">
                  <a:lumMod val="50000"/>
                </a:schemeClr>
              </a:solidFill>
              <a:latin typeface="Arial Rounded MT Bold" panose="020F0704030504030204" pitchFamily="34" charset="0"/>
              <a:cs typeface="Arial" panose="020B0604020202020204" pitchFamily="34" charset="0"/>
            </a:endParaRPr>
          </a:p>
        </p:txBody>
      </p:sp>
      <p:grpSp>
        <p:nvGrpSpPr>
          <p:cNvPr id="6" name="Group 5"/>
          <p:cNvGrpSpPr/>
          <p:nvPr/>
        </p:nvGrpSpPr>
        <p:grpSpPr>
          <a:xfrm>
            <a:off x="7041232" y="3861048"/>
            <a:ext cx="2722220" cy="2882061"/>
            <a:chOff x="7041232" y="3931315"/>
            <a:chExt cx="2722220" cy="2882061"/>
          </a:xfrm>
        </p:grpSpPr>
        <p:pic>
          <p:nvPicPr>
            <p:cNvPr id="9" name="Picture 8"/>
            <p:cNvPicPr>
              <a:picLocks noChangeAspect="1"/>
            </p:cNvPicPr>
            <p:nvPr/>
          </p:nvPicPr>
          <p:blipFill>
            <a:blip r:embed="rId2"/>
            <a:stretch>
              <a:fillRect/>
            </a:stretch>
          </p:blipFill>
          <p:spPr>
            <a:xfrm>
              <a:off x="8049344" y="3931315"/>
              <a:ext cx="1656183" cy="233119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pic>
        <p:sp>
          <p:nvSpPr>
            <p:cNvPr id="10" name="TextBox 9"/>
            <p:cNvSpPr txBox="1"/>
            <p:nvPr/>
          </p:nvSpPr>
          <p:spPr>
            <a:xfrm>
              <a:off x="7041232" y="6313239"/>
              <a:ext cx="2722220" cy="500137"/>
            </a:xfrm>
            <a:prstGeom prst="rect">
              <a:avLst/>
            </a:prstGeom>
            <a:noFill/>
          </p:spPr>
          <p:txBody>
            <a:bodyPr wrap="none" rtlCol="0">
              <a:spAutoFit/>
            </a:bodyPr>
            <a:lstStyle/>
            <a:p>
              <a:pPr algn="r"/>
              <a:r>
                <a:rPr lang="id-ID" sz="1600" dirty="0" smtClean="0">
                  <a:latin typeface="Arial Rounded MT Bold" panose="020F0704030504030204" pitchFamily="34" charset="0"/>
                </a:rPr>
                <a:t>IKUTI PANDUAN</a:t>
              </a:r>
            </a:p>
            <a:p>
              <a:pPr algn="ctr"/>
              <a:r>
                <a:rPr lang="id-ID" sz="1050" dirty="0" smtClean="0">
                  <a:latin typeface="Arial Rounded MT Bold" panose="020F0704030504030204" pitchFamily="34" charset="0"/>
                </a:rPr>
                <a:t>http</a:t>
              </a:r>
              <a:r>
                <a:rPr lang="id-ID" sz="1050" dirty="0">
                  <a:latin typeface="Arial Rounded MT Bold" panose="020F0704030504030204" pitchFamily="34" charset="0"/>
                </a:rPr>
                <a:t>://www.indofoodrisetnugraha.com</a:t>
              </a:r>
              <a:r>
                <a:rPr lang="id-ID" sz="1050" dirty="0" smtClean="0">
                  <a:latin typeface="Arial Rounded MT Bold" panose="020F0704030504030204" pitchFamily="34" charset="0"/>
                </a:rPr>
                <a:t>/</a:t>
              </a:r>
            </a:p>
          </p:txBody>
        </p:sp>
      </p:grpSp>
      <p:pic>
        <p:nvPicPr>
          <p:cNvPr id="11" name="Picture 10"/>
          <p:cNvPicPr>
            <a:picLocks noChangeAspect="1"/>
          </p:cNvPicPr>
          <p:nvPr/>
        </p:nvPicPr>
        <p:blipFill>
          <a:blip r:embed="rId2"/>
          <a:stretch>
            <a:fillRect/>
          </a:stretch>
        </p:blipFill>
        <p:spPr>
          <a:xfrm>
            <a:off x="8049344" y="1412776"/>
            <a:ext cx="1656183" cy="233119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xmlns="" val="2424306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96" y="1196752"/>
            <a:ext cx="8856984" cy="4832092"/>
          </a:xfrm>
          <a:prstGeom prst="rect">
            <a:avLst/>
          </a:prstGeom>
          <a:noFill/>
        </p:spPr>
        <p:txBody>
          <a:bodyPr wrap="square" rtlCol="0">
            <a:spAutoFit/>
          </a:bodyPr>
          <a:lstStyle/>
          <a:p>
            <a:pPr marL="722313" indent="-722313">
              <a:buAutoNum type="arabicPeriod"/>
            </a:pPr>
            <a:r>
              <a:rPr lang="fi-FI" sz="2800" dirty="0" smtClean="0">
                <a:solidFill>
                  <a:schemeClr val="accent1">
                    <a:lumMod val="50000"/>
                  </a:schemeClr>
                </a:solidFill>
                <a:latin typeface="Arial Rounded MT Bold" panose="020F0704030504030204" pitchFamily="34" charset="0"/>
              </a:rPr>
              <a:t>HALAMAN </a:t>
            </a:r>
            <a:r>
              <a:rPr lang="fi-FI" sz="2800" dirty="0">
                <a:solidFill>
                  <a:schemeClr val="accent1">
                    <a:lumMod val="50000"/>
                  </a:schemeClr>
                </a:solidFill>
                <a:latin typeface="Arial Rounded MT Bold" panose="020F0704030504030204" pitchFamily="34" charset="0"/>
              </a:rPr>
              <a:t>SAMPUL </a:t>
            </a:r>
            <a:endParaRPr lang="id-ID" sz="2800" dirty="0" smtClean="0">
              <a:solidFill>
                <a:schemeClr val="accent1">
                  <a:lumMod val="50000"/>
                </a:schemeClr>
              </a:solidFill>
              <a:latin typeface="Arial Rounded MT Bold" panose="020F0704030504030204" pitchFamily="34" charset="0"/>
            </a:endParaRPr>
          </a:p>
          <a:p>
            <a:pPr marL="722313" indent="-722313">
              <a:buAutoNum type="arabicPeriod"/>
            </a:pPr>
            <a:r>
              <a:rPr lang="fi-FI" sz="2800" dirty="0" smtClean="0">
                <a:solidFill>
                  <a:schemeClr val="accent1">
                    <a:lumMod val="50000"/>
                  </a:schemeClr>
                </a:solidFill>
                <a:latin typeface="Arial Rounded MT Bold" panose="020F0704030504030204" pitchFamily="34" charset="0"/>
              </a:rPr>
              <a:t>HALAMAN PENGESAHAN.</a:t>
            </a:r>
            <a:endParaRPr lang="id-ID" sz="2800" dirty="0">
              <a:solidFill>
                <a:schemeClr val="accent1">
                  <a:lumMod val="50000"/>
                </a:schemeClr>
              </a:solidFill>
              <a:latin typeface="Arial Rounded MT Bold" panose="020F0704030504030204" pitchFamily="34" charset="0"/>
            </a:endParaRPr>
          </a:p>
          <a:p>
            <a:pPr marL="722313" indent="-722313">
              <a:buAutoNum type="arabicPeriod"/>
            </a:pPr>
            <a:r>
              <a:rPr lang="id-ID" sz="2800" dirty="0" smtClean="0">
                <a:solidFill>
                  <a:schemeClr val="accent1">
                    <a:lumMod val="50000"/>
                  </a:schemeClr>
                </a:solidFill>
                <a:latin typeface="Arial Rounded MT Bold" panose="020F0704030504030204" pitchFamily="34" charset="0"/>
              </a:rPr>
              <a:t>RINGKASAN</a:t>
            </a:r>
            <a:endParaRPr lang="id-ID" sz="2800" dirty="0">
              <a:solidFill>
                <a:schemeClr val="accent1">
                  <a:lumMod val="50000"/>
                </a:schemeClr>
              </a:solidFill>
              <a:latin typeface="Arial Rounded MT Bold" panose="020F0704030504030204" pitchFamily="34" charset="0"/>
            </a:endParaRPr>
          </a:p>
          <a:p>
            <a:pPr marL="722313" indent="-722313">
              <a:buAutoNum type="arabicPeriod"/>
            </a:pPr>
            <a:r>
              <a:rPr lang="id-ID" sz="2800" dirty="0" smtClean="0">
                <a:solidFill>
                  <a:schemeClr val="accent1">
                    <a:lumMod val="50000"/>
                  </a:schemeClr>
                </a:solidFill>
                <a:latin typeface="Arial Rounded MT Bold" panose="020F0704030504030204" pitchFamily="34" charset="0"/>
              </a:rPr>
              <a:t>DAFTAR ISI</a:t>
            </a:r>
          </a:p>
          <a:p>
            <a:pPr marL="722313" indent="-722313">
              <a:buAutoNum type="arabicPeriod"/>
            </a:pPr>
            <a:r>
              <a:rPr lang="id-ID" sz="2800" dirty="0" smtClean="0">
                <a:solidFill>
                  <a:schemeClr val="accent1">
                    <a:lumMod val="50000"/>
                  </a:schemeClr>
                </a:solidFill>
                <a:latin typeface="Arial Rounded MT Bold" panose="020F0704030504030204" pitchFamily="34" charset="0"/>
              </a:rPr>
              <a:t>BAB </a:t>
            </a:r>
            <a:r>
              <a:rPr lang="id-ID" sz="2800" dirty="0">
                <a:solidFill>
                  <a:schemeClr val="accent1">
                    <a:lumMod val="50000"/>
                  </a:schemeClr>
                </a:solidFill>
                <a:latin typeface="Arial Rounded MT Bold" panose="020F0704030504030204" pitchFamily="34" charset="0"/>
              </a:rPr>
              <a:t>1. </a:t>
            </a:r>
            <a:r>
              <a:rPr lang="id-ID" sz="2800" dirty="0" smtClean="0">
                <a:solidFill>
                  <a:schemeClr val="accent1">
                    <a:lumMod val="50000"/>
                  </a:schemeClr>
                </a:solidFill>
                <a:latin typeface="Arial Rounded MT Bold" panose="020F0704030504030204" pitchFamily="34" charset="0"/>
              </a:rPr>
              <a:t>PENDAHULUAN</a:t>
            </a:r>
          </a:p>
          <a:p>
            <a:pPr marL="722313" indent="-722313">
              <a:buAutoNum type="arabicPeriod"/>
            </a:pPr>
            <a:r>
              <a:rPr lang="fi-FI" sz="2800" dirty="0" smtClean="0">
                <a:solidFill>
                  <a:schemeClr val="accent1">
                    <a:lumMod val="50000"/>
                  </a:schemeClr>
                </a:solidFill>
                <a:latin typeface="Arial Rounded MT Bold" panose="020F0704030504030204" pitchFamily="34" charset="0"/>
              </a:rPr>
              <a:t>BAB </a:t>
            </a:r>
            <a:r>
              <a:rPr lang="fi-FI" sz="2800" dirty="0">
                <a:solidFill>
                  <a:schemeClr val="accent1">
                    <a:lumMod val="50000"/>
                  </a:schemeClr>
                </a:solidFill>
                <a:latin typeface="Arial Rounded MT Bold" panose="020F0704030504030204" pitchFamily="34" charset="0"/>
              </a:rPr>
              <a:t>2. TINJAUAN </a:t>
            </a:r>
            <a:r>
              <a:rPr lang="fi-FI" sz="2800" dirty="0" smtClean="0">
                <a:solidFill>
                  <a:schemeClr val="accent1">
                    <a:lumMod val="50000"/>
                  </a:schemeClr>
                </a:solidFill>
                <a:latin typeface="Arial Rounded MT Bold" panose="020F0704030504030204" pitchFamily="34" charset="0"/>
              </a:rPr>
              <a:t>PUSTAKA</a:t>
            </a:r>
            <a:endParaRPr lang="id-ID" sz="2800" dirty="0" smtClean="0">
              <a:solidFill>
                <a:schemeClr val="accent1">
                  <a:lumMod val="50000"/>
                </a:schemeClr>
              </a:solidFill>
              <a:latin typeface="Arial Rounded MT Bold" panose="020F0704030504030204" pitchFamily="34" charset="0"/>
            </a:endParaRPr>
          </a:p>
          <a:p>
            <a:pPr marL="722313" indent="-722313">
              <a:buAutoNum type="arabicPeriod"/>
            </a:pPr>
            <a:r>
              <a:rPr lang="id-ID" sz="2800" dirty="0" smtClean="0">
                <a:solidFill>
                  <a:schemeClr val="accent1">
                    <a:lumMod val="50000"/>
                  </a:schemeClr>
                </a:solidFill>
                <a:latin typeface="Arial Rounded MT Bold" panose="020F0704030504030204" pitchFamily="34" charset="0"/>
              </a:rPr>
              <a:t>BAB </a:t>
            </a:r>
            <a:r>
              <a:rPr lang="id-ID" sz="2800" dirty="0">
                <a:solidFill>
                  <a:schemeClr val="accent1">
                    <a:lumMod val="50000"/>
                  </a:schemeClr>
                </a:solidFill>
                <a:latin typeface="Arial Rounded MT Bold" panose="020F0704030504030204" pitchFamily="34" charset="0"/>
              </a:rPr>
              <a:t>3. METODE </a:t>
            </a:r>
            <a:r>
              <a:rPr lang="id-ID" sz="2800" dirty="0" smtClean="0">
                <a:solidFill>
                  <a:schemeClr val="accent1">
                    <a:lumMod val="50000"/>
                  </a:schemeClr>
                </a:solidFill>
                <a:latin typeface="Arial Rounded MT Bold" panose="020F0704030504030204" pitchFamily="34" charset="0"/>
              </a:rPr>
              <a:t>PENELITIAN</a:t>
            </a:r>
          </a:p>
          <a:p>
            <a:pPr marL="722313" indent="-722313">
              <a:buAutoNum type="arabicPeriod"/>
            </a:pPr>
            <a:r>
              <a:rPr lang="id-ID" sz="2800" dirty="0" smtClean="0">
                <a:solidFill>
                  <a:schemeClr val="accent1">
                    <a:lumMod val="50000"/>
                  </a:schemeClr>
                </a:solidFill>
                <a:latin typeface="Arial Rounded MT Bold" panose="020F0704030504030204" pitchFamily="34" charset="0"/>
              </a:rPr>
              <a:t>BAB </a:t>
            </a:r>
            <a:r>
              <a:rPr lang="id-ID" sz="2800" dirty="0">
                <a:solidFill>
                  <a:schemeClr val="accent1">
                    <a:lumMod val="50000"/>
                  </a:schemeClr>
                </a:solidFill>
                <a:latin typeface="Arial Rounded MT Bold" panose="020F0704030504030204" pitchFamily="34" charset="0"/>
              </a:rPr>
              <a:t>4. </a:t>
            </a:r>
            <a:r>
              <a:rPr lang="id-ID" sz="2800" dirty="0" smtClean="0">
                <a:solidFill>
                  <a:schemeClr val="accent1">
                    <a:lumMod val="50000"/>
                  </a:schemeClr>
                </a:solidFill>
                <a:latin typeface="Arial Rounded MT Bold" panose="020F0704030504030204" pitchFamily="34" charset="0"/>
              </a:rPr>
              <a:t>BIAYA</a:t>
            </a:r>
          </a:p>
          <a:p>
            <a:pPr marL="722313" indent="-722313">
              <a:buAutoNum type="arabicPeriod"/>
            </a:pPr>
            <a:r>
              <a:rPr lang="id-ID" sz="2800" dirty="0" smtClean="0">
                <a:solidFill>
                  <a:schemeClr val="accent1">
                    <a:lumMod val="50000"/>
                  </a:schemeClr>
                </a:solidFill>
                <a:latin typeface="Arial Rounded MT Bold" panose="020F0704030504030204" pitchFamily="34" charset="0"/>
              </a:rPr>
              <a:t>BAB </a:t>
            </a:r>
            <a:r>
              <a:rPr lang="id-ID" sz="2800" dirty="0">
                <a:solidFill>
                  <a:schemeClr val="accent1">
                    <a:lumMod val="50000"/>
                  </a:schemeClr>
                </a:solidFill>
                <a:latin typeface="Arial Rounded MT Bold" panose="020F0704030504030204" pitchFamily="34" charset="0"/>
              </a:rPr>
              <a:t>5. JADWAL </a:t>
            </a:r>
            <a:r>
              <a:rPr lang="id-ID" sz="2800" dirty="0" smtClean="0">
                <a:solidFill>
                  <a:schemeClr val="accent1">
                    <a:lumMod val="50000"/>
                  </a:schemeClr>
                </a:solidFill>
                <a:latin typeface="Arial Rounded MT Bold" panose="020F0704030504030204" pitchFamily="34" charset="0"/>
              </a:rPr>
              <a:t>KEGIATAN</a:t>
            </a:r>
          </a:p>
          <a:p>
            <a:pPr marL="722313" indent="-722313">
              <a:buAutoNum type="arabicPeriod"/>
            </a:pPr>
            <a:r>
              <a:rPr lang="sv-SE" sz="2800" dirty="0" smtClean="0">
                <a:solidFill>
                  <a:schemeClr val="accent1">
                    <a:lumMod val="50000"/>
                  </a:schemeClr>
                </a:solidFill>
                <a:latin typeface="Arial Rounded MT Bold" panose="020F0704030504030204" pitchFamily="34" charset="0"/>
              </a:rPr>
              <a:t>BAB </a:t>
            </a:r>
            <a:r>
              <a:rPr lang="sv-SE" sz="2800" dirty="0">
                <a:solidFill>
                  <a:schemeClr val="accent1">
                    <a:lumMod val="50000"/>
                  </a:schemeClr>
                </a:solidFill>
                <a:latin typeface="Arial Rounded MT Bold" panose="020F0704030504030204" pitchFamily="34" charset="0"/>
              </a:rPr>
              <a:t>6. DAFTAR </a:t>
            </a:r>
            <a:r>
              <a:rPr lang="sv-SE" sz="2800" dirty="0" smtClean="0">
                <a:solidFill>
                  <a:schemeClr val="accent1">
                    <a:lumMod val="50000"/>
                  </a:schemeClr>
                </a:solidFill>
                <a:latin typeface="Arial Rounded MT Bold" panose="020F0704030504030204" pitchFamily="34" charset="0"/>
              </a:rPr>
              <a:t>PUSTAKA</a:t>
            </a:r>
            <a:endParaRPr lang="id-ID" sz="2800" dirty="0" smtClean="0">
              <a:solidFill>
                <a:schemeClr val="accent1">
                  <a:lumMod val="50000"/>
                </a:schemeClr>
              </a:solidFill>
              <a:latin typeface="Arial Rounded MT Bold" panose="020F0704030504030204" pitchFamily="34" charset="0"/>
            </a:endParaRPr>
          </a:p>
          <a:p>
            <a:pPr marL="722313" indent="-722313">
              <a:buAutoNum type="arabicPeriod"/>
            </a:pPr>
            <a:r>
              <a:rPr lang="id-ID" sz="2800" dirty="0" smtClean="0">
                <a:solidFill>
                  <a:schemeClr val="accent1">
                    <a:lumMod val="50000"/>
                  </a:schemeClr>
                </a:solidFill>
                <a:latin typeface="Arial Rounded MT Bold" panose="020F0704030504030204" pitchFamily="34" charset="0"/>
              </a:rPr>
              <a:t>LAMPIRAN-LAMPIRAN</a:t>
            </a:r>
            <a:endParaRPr lang="id-ID" sz="2800" dirty="0">
              <a:solidFill>
                <a:schemeClr val="accent1">
                  <a:lumMod val="50000"/>
                </a:schemeClr>
              </a:solidFill>
              <a:latin typeface="Arial Rounded MT Bold" panose="020F0704030504030204" pitchFamily="34" charset="0"/>
            </a:endParaRPr>
          </a:p>
        </p:txBody>
      </p:sp>
      <p:grpSp>
        <p:nvGrpSpPr>
          <p:cNvPr id="7" name="Group 6"/>
          <p:cNvGrpSpPr/>
          <p:nvPr/>
        </p:nvGrpSpPr>
        <p:grpSpPr>
          <a:xfrm>
            <a:off x="5295026" y="1628800"/>
            <a:ext cx="4482510" cy="4997588"/>
            <a:chOff x="5295026" y="1844824"/>
            <a:chExt cx="4482510" cy="4997588"/>
          </a:xfrm>
        </p:grpSpPr>
        <p:pic>
          <p:nvPicPr>
            <p:cNvPr id="5" name="Picture 4"/>
            <p:cNvPicPr>
              <a:picLocks noChangeAspect="1"/>
            </p:cNvPicPr>
            <p:nvPr/>
          </p:nvPicPr>
          <p:blipFill>
            <a:blip r:embed="rId2"/>
            <a:stretch>
              <a:fillRect/>
            </a:stretch>
          </p:blipFill>
          <p:spPr>
            <a:xfrm>
              <a:off x="6666942" y="1844824"/>
              <a:ext cx="3038586" cy="427703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pic>
        <p:sp>
          <p:nvSpPr>
            <p:cNvPr id="6" name="TextBox 5"/>
            <p:cNvSpPr txBox="1"/>
            <p:nvPr/>
          </p:nvSpPr>
          <p:spPr>
            <a:xfrm>
              <a:off x="5295026" y="6165304"/>
              <a:ext cx="4482510" cy="677108"/>
            </a:xfrm>
            <a:prstGeom prst="rect">
              <a:avLst/>
            </a:prstGeom>
            <a:noFill/>
          </p:spPr>
          <p:txBody>
            <a:bodyPr wrap="none" rtlCol="0">
              <a:spAutoFit/>
            </a:bodyPr>
            <a:lstStyle/>
            <a:p>
              <a:pPr algn="r"/>
              <a:r>
                <a:rPr lang="id-ID" sz="2000" dirty="0" smtClean="0">
                  <a:latin typeface="Arial Rounded MT Bold" panose="020F0704030504030204" pitchFamily="34" charset="0"/>
                </a:rPr>
                <a:t>IKUTI PANDUAN</a:t>
              </a:r>
            </a:p>
            <a:p>
              <a:pPr algn="r"/>
              <a:r>
                <a:rPr lang="id-ID" dirty="0">
                  <a:latin typeface="Arial Rounded MT Bold" panose="020F0704030504030204" pitchFamily="34" charset="0"/>
                </a:rPr>
                <a:t>http://www.indofoodrisetnugraha.com</a:t>
              </a:r>
              <a:r>
                <a:rPr lang="id-ID" dirty="0" smtClean="0">
                  <a:latin typeface="Arial Rounded MT Bold" panose="020F0704030504030204" pitchFamily="34" charset="0"/>
                </a:rPr>
                <a:t>/</a:t>
              </a:r>
            </a:p>
          </p:txBody>
        </p:sp>
      </p:grpSp>
      <p:sp>
        <p:nvSpPr>
          <p:cNvPr id="8" name="Rectangle 7"/>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98205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196752"/>
            <a:ext cx="8856984" cy="1815882"/>
          </a:xfrm>
          <a:prstGeom prst="rect">
            <a:avLst/>
          </a:prstGeom>
          <a:noFill/>
        </p:spPr>
        <p:txBody>
          <a:bodyPr wrap="square" rtlCol="0">
            <a:spAutoFit/>
          </a:bodyPr>
          <a:lstStyle/>
          <a:p>
            <a:pPr marL="722313" indent="-722313">
              <a:buAutoNum type="arabicPeriod"/>
            </a:pPr>
            <a:r>
              <a:rPr lang="fi-FI" sz="2800" dirty="0" smtClean="0">
                <a:solidFill>
                  <a:schemeClr val="accent1">
                    <a:lumMod val="50000"/>
                  </a:schemeClr>
                </a:solidFill>
                <a:latin typeface="Arial Rounded MT Bold" panose="020F0704030504030204" pitchFamily="34" charset="0"/>
              </a:rPr>
              <a:t>HALAMAN SAMPUL. </a:t>
            </a:r>
            <a:endParaRPr lang="id-ID" sz="2800" dirty="0" smtClean="0">
              <a:solidFill>
                <a:schemeClr val="accent1">
                  <a:lumMod val="50000"/>
                </a:schemeClr>
              </a:solidFill>
              <a:latin typeface="Arial Rounded MT Bold" panose="020F0704030504030204" pitchFamily="34" charset="0"/>
            </a:endParaRPr>
          </a:p>
          <a:p>
            <a:r>
              <a:rPr lang="id-ID" sz="2800" dirty="0">
                <a:solidFill>
                  <a:schemeClr val="accent1">
                    <a:lumMod val="50000"/>
                  </a:schemeClr>
                </a:solidFill>
                <a:latin typeface="Arial Rounded MT Bold" panose="020F0704030504030204" pitchFamily="34" charset="0"/>
              </a:rPr>
              <a:t>	</a:t>
            </a:r>
            <a:r>
              <a:rPr lang="fi-FI" sz="2800" dirty="0" smtClean="0">
                <a:solidFill>
                  <a:schemeClr val="accent1">
                    <a:lumMod val="50000"/>
                  </a:schemeClr>
                </a:solidFill>
                <a:latin typeface="Arial Rounded MT Bold" panose="020F0704030504030204" pitchFamily="34" charset="0"/>
              </a:rPr>
              <a:t>Halaman sampul</a:t>
            </a:r>
            <a:r>
              <a:rPr lang="id-ID" sz="2800" dirty="0" smtClean="0">
                <a:solidFill>
                  <a:schemeClr val="accent1">
                    <a:lumMod val="50000"/>
                  </a:schemeClr>
                </a:solidFill>
                <a:latin typeface="Arial Rounded MT Bold" panose="020F0704030504030204" pitchFamily="34" charset="0"/>
              </a:rPr>
              <a:t> </a:t>
            </a:r>
          </a:p>
          <a:p>
            <a:pPr lvl="1"/>
            <a:r>
              <a:rPr lang="id-ID" sz="2800" dirty="0" smtClean="0">
                <a:solidFill>
                  <a:schemeClr val="accent1">
                    <a:lumMod val="50000"/>
                  </a:schemeClr>
                </a:solidFill>
                <a:latin typeface="Arial Rounded MT Bold" panose="020F0704030504030204" pitchFamily="34" charset="0"/>
              </a:rPr>
              <a:t>	dicetak </a:t>
            </a:r>
            <a:r>
              <a:rPr lang="id-ID" sz="2800" dirty="0">
                <a:solidFill>
                  <a:schemeClr val="accent1">
                    <a:lumMod val="50000"/>
                  </a:schemeClr>
                </a:solidFill>
                <a:latin typeface="Arial Rounded MT Bold" panose="020F0704030504030204" pitchFamily="34" charset="0"/>
              </a:rPr>
              <a:t>pada kertas </a:t>
            </a:r>
            <a:endParaRPr lang="id-ID" sz="2800" dirty="0" smtClean="0">
              <a:solidFill>
                <a:schemeClr val="accent1">
                  <a:lumMod val="50000"/>
                </a:schemeClr>
              </a:solidFill>
              <a:latin typeface="Arial Rounded MT Bold" panose="020F0704030504030204" pitchFamily="34" charset="0"/>
            </a:endParaRPr>
          </a:p>
          <a:p>
            <a:pPr lvl="1"/>
            <a:r>
              <a:rPr lang="id-ID" sz="2800" dirty="0">
                <a:solidFill>
                  <a:schemeClr val="accent1">
                    <a:lumMod val="50000"/>
                  </a:schemeClr>
                </a:solidFill>
                <a:latin typeface="Arial Rounded MT Bold" panose="020F0704030504030204" pitchFamily="34" charset="0"/>
              </a:rPr>
              <a:t>	</a:t>
            </a:r>
            <a:r>
              <a:rPr lang="id-ID" sz="2800" dirty="0" smtClean="0">
                <a:solidFill>
                  <a:schemeClr val="accent1">
                    <a:lumMod val="50000"/>
                  </a:schemeClr>
                </a:solidFill>
                <a:latin typeface="Arial Rounded MT Bold" panose="020F0704030504030204" pitchFamily="34" charset="0"/>
              </a:rPr>
              <a:t>berwarna </a:t>
            </a:r>
            <a:r>
              <a:rPr lang="id-ID" sz="2800" dirty="0">
                <a:solidFill>
                  <a:schemeClr val="accent1">
                    <a:lumMod val="50000"/>
                  </a:schemeClr>
                </a:solidFill>
                <a:latin typeface="Arial Rounded MT Bold" panose="020F0704030504030204" pitchFamily="34" charset="0"/>
              </a:rPr>
              <a:t>BIRU</a:t>
            </a:r>
            <a:r>
              <a:rPr lang="id-ID" sz="2800" dirty="0" smtClean="0">
                <a:solidFill>
                  <a:schemeClr val="accent1">
                    <a:lumMod val="50000"/>
                  </a:schemeClr>
                </a:solidFill>
                <a:latin typeface="Arial Rounded MT Bold" panose="020F0704030504030204" pitchFamily="34" charset="0"/>
              </a:rPr>
              <a:t>.</a:t>
            </a:r>
          </a:p>
        </p:txBody>
      </p:sp>
      <p:pic>
        <p:nvPicPr>
          <p:cNvPr id="5" name="Picture 4"/>
          <p:cNvPicPr>
            <a:picLocks noChangeAspect="1"/>
          </p:cNvPicPr>
          <p:nvPr/>
        </p:nvPicPr>
        <p:blipFill>
          <a:blip r:embed="rId2"/>
          <a:stretch>
            <a:fillRect/>
          </a:stretch>
        </p:blipFill>
        <p:spPr>
          <a:xfrm>
            <a:off x="5408793" y="1070739"/>
            <a:ext cx="4368743" cy="5670629"/>
          </a:xfrm>
          <a:prstGeom prst="rect">
            <a:avLst/>
          </a:prstGeom>
        </p:spPr>
      </p:pic>
      <p:sp>
        <p:nvSpPr>
          <p:cNvPr id="6" name="Right Arrow 5"/>
          <p:cNvSpPr/>
          <p:nvPr/>
        </p:nvSpPr>
        <p:spPr>
          <a:xfrm>
            <a:off x="3296816" y="2908316"/>
            <a:ext cx="1440160" cy="748693"/>
          </a:xfrm>
          <a:prstGeom prst="rightArrow">
            <a:avLst/>
          </a:prstGeom>
          <a:solidFill>
            <a:srgbClr val="0000FF"/>
          </a:solid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
        <p:nvSpPr>
          <p:cNvPr id="7" name="Rectangle 6"/>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240473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158999"/>
            <a:ext cx="4320480" cy="5078313"/>
          </a:xfrm>
          <a:prstGeom prst="rect">
            <a:avLst/>
          </a:prstGeom>
          <a:noFill/>
        </p:spPr>
        <p:txBody>
          <a:bodyPr wrap="square" rtlCol="0">
            <a:spAutoFit/>
          </a:bodyPr>
          <a:lstStyle/>
          <a:p>
            <a:pPr marL="722313" indent="-722313">
              <a:buFont typeface="+mj-lt"/>
              <a:buAutoNum type="arabicPeriod" startAt="2"/>
            </a:pPr>
            <a:r>
              <a:rPr lang="fi-FI" sz="2800" dirty="0" smtClean="0">
                <a:solidFill>
                  <a:schemeClr val="accent1">
                    <a:lumMod val="50000"/>
                  </a:schemeClr>
                </a:solidFill>
                <a:latin typeface="Arial Rounded MT Bold" panose="020F0704030504030204" pitchFamily="34" charset="0"/>
              </a:rPr>
              <a:t>HALAMAN</a:t>
            </a:r>
            <a:r>
              <a:rPr lang="id-ID" sz="2800" dirty="0" smtClean="0">
                <a:solidFill>
                  <a:schemeClr val="accent1">
                    <a:lumMod val="50000"/>
                  </a:schemeClr>
                </a:solidFill>
                <a:latin typeface="Arial Rounded MT Bold" panose="020F0704030504030204" pitchFamily="34" charset="0"/>
              </a:rPr>
              <a:t> </a:t>
            </a:r>
            <a:r>
              <a:rPr lang="fi-FI" sz="2800" dirty="0" smtClean="0">
                <a:solidFill>
                  <a:schemeClr val="accent1">
                    <a:lumMod val="50000"/>
                  </a:schemeClr>
                </a:solidFill>
                <a:latin typeface="Arial Rounded MT Bold" panose="020F0704030504030204" pitchFamily="34" charset="0"/>
              </a:rPr>
              <a:t>PENGESAHAN</a:t>
            </a:r>
            <a:endParaRPr lang="id-ID" sz="2800" dirty="0" smtClean="0">
              <a:solidFill>
                <a:schemeClr val="accent1">
                  <a:lumMod val="50000"/>
                </a:schemeClr>
              </a:solidFill>
              <a:latin typeface="Arial Rounded MT Bold" panose="020F0704030504030204" pitchFamily="34" charset="0"/>
            </a:endParaRPr>
          </a:p>
          <a:p>
            <a:pPr marL="722313" indent="-722313">
              <a:buFont typeface="+mj-lt"/>
              <a:buAutoNum type="arabicPeriod" startAt="2"/>
            </a:pPr>
            <a:endParaRPr lang="id-ID" sz="2800" dirty="0" smtClean="0">
              <a:solidFill>
                <a:schemeClr val="accent1">
                  <a:lumMod val="50000"/>
                </a:schemeClr>
              </a:solidFill>
              <a:latin typeface="Arial Rounded MT Bold" panose="020F0704030504030204" pitchFamily="34" charset="0"/>
            </a:endParaRPr>
          </a:p>
          <a:p>
            <a:r>
              <a:rPr lang="id-ID" sz="2000" i="1" dirty="0">
                <a:solidFill>
                  <a:schemeClr val="accent1">
                    <a:lumMod val="50000"/>
                  </a:schemeClr>
                </a:solidFill>
                <a:latin typeface="Calibri-Italic"/>
              </a:rPr>
              <a:t>Halaman pengesahan ini </a:t>
            </a:r>
            <a:r>
              <a:rPr lang="id-ID" sz="2000" i="1" dirty="0" smtClean="0">
                <a:solidFill>
                  <a:schemeClr val="accent1">
                    <a:lumMod val="50000"/>
                  </a:schemeClr>
                </a:solidFill>
                <a:latin typeface="Calibri-Italic"/>
              </a:rPr>
              <a:t>menjadi bagian tidak </a:t>
            </a:r>
            <a:r>
              <a:rPr lang="id-ID" sz="2000" i="1" dirty="0">
                <a:solidFill>
                  <a:schemeClr val="accent1">
                    <a:lumMod val="50000"/>
                  </a:schemeClr>
                </a:solidFill>
                <a:latin typeface="Calibri-Italic"/>
              </a:rPr>
              <a:t>terpisahkan </a:t>
            </a:r>
            <a:r>
              <a:rPr lang="id-ID" sz="2000" i="1" dirty="0" smtClean="0">
                <a:solidFill>
                  <a:schemeClr val="accent1">
                    <a:lumMod val="50000"/>
                  </a:schemeClr>
                </a:solidFill>
                <a:latin typeface="Calibri-Italic"/>
              </a:rPr>
              <a:t>dari keseluruhan </a:t>
            </a:r>
            <a:r>
              <a:rPr lang="id-ID" sz="2000" i="1" dirty="0">
                <a:solidFill>
                  <a:schemeClr val="accent1">
                    <a:lumMod val="50000"/>
                  </a:schemeClr>
                </a:solidFill>
                <a:latin typeface="Calibri-Italic"/>
              </a:rPr>
              <a:t>proposal. </a:t>
            </a:r>
            <a:endParaRPr lang="id-ID" sz="2000" i="1" dirty="0" smtClean="0">
              <a:solidFill>
                <a:schemeClr val="accent1">
                  <a:lumMod val="50000"/>
                </a:schemeClr>
              </a:solidFill>
              <a:latin typeface="Calibri-Italic"/>
            </a:endParaRPr>
          </a:p>
          <a:p>
            <a:endParaRPr lang="id-ID" sz="2000" i="1" dirty="0" smtClean="0">
              <a:solidFill>
                <a:schemeClr val="accent1">
                  <a:lumMod val="50000"/>
                </a:schemeClr>
              </a:solidFill>
              <a:latin typeface="Calibri-Italic"/>
            </a:endParaRPr>
          </a:p>
          <a:p>
            <a:r>
              <a:rPr lang="id-ID" sz="2000" i="1" dirty="0" smtClean="0">
                <a:solidFill>
                  <a:schemeClr val="accent1">
                    <a:lumMod val="50000"/>
                  </a:schemeClr>
                </a:solidFill>
                <a:latin typeface="Calibri-Italic"/>
              </a:rPr>
              <a:t>Oleh sebab </a:t>
            </a:r>
            <a:r>
              <a:rPr lang="id-ID" sz="2000" i="1" dirty="0">
                <a:solidFill>
                  <a:schemeClr val="accent1">
                    <a:lumMod val="50000"/>
                  </a:schemeClr>
                </a:solidFill>
                <a:latin typeface="Calibri-Italic"/>
              </a:rPr>
              <a:t>itu, untuk </a:t>
            </a:r>
            <a:r>
              <a:rPr lang="id-ID" sz="2000" i="1" dirty="0" smtClean="0">
                <a:solidFill>
                  <a:schemeClr val="accent1">
                    <a:lumMod val="50000"/>
                  </a:schemeClr>
                </a:solidFill>
                <a:latin typeface="Calibri-Italic"/>
              </a:rPr>
              <a:t>pengiriman proposal </a:t>
            </a:r>
            <a:r>
              <a:rPr lang="id-ID" sz="2000" i="1" dirty="0">
                <a:solidFill>
                  <a:schemeClr val="accent1">
                    <a:lumMod val="50000"/>
                  </a:schemeClr>
                </a:solidFill>
                <a:latin typeface="Calibri-Italic"/>
              </a:rPr>
              <a:t>secara online, </a:t>
            </a:r>
            <a:r>
              <a:rPr lang="id-ID" sz="2000" i="1" dirty="0" smtClean="0">
                <a:solidFill>
                  <a:schemeClr val="accent1">
                    <a:lumMod val="50000"/>
                  </a:schemeClr>
                </a:solidFill>
                <a:latin typeface="Calibri-Italic"/>
              </a:rPr>
              <a:t>setelah lengkap </a:t>
            </a:r>
            <a:r>
              <a:rPr lang="id-ID" sz="2000" i="1" dirty="0">
                <a:solidFill>
                  <a:schemeClr val="accent1">
                    <a:lumMod val="50000"/>
                  </a:schemeClr>
                </a:solidFill>
                <a:latin typeface="Calibri-Italic"/>
              </a:rPr>
              <a:t>ditandatangani dan </a:t>
            </a:r>
            <a:r>
              <a:rPr lang="id-ID" sz="2000" i="1" dirty="0" smtClean="0">
                <a:solidFill>
                  <a:schemeClr val="accent1">
                    <a:lumMod val="50000"/>
                  </a:schemeClr>
                </a:solidFill>
                <a:latin typeface="Calibri-Italic"/>
              </a:rPr>
              <a:t>dicap, lembar pengasahan </a:t>
            </a:r>
            <a:r>
              <a:rPr lang="id-ID" sz="2000" i="1" dirty="0">
                <a:solidFill>
                  <a:schemeClr val="accent1">
                    <a:lumMod val="50000"/>
                  </a:schemeClr>
                </a:solidFill>
                <a:latin typeface="Calibri-Italic"/>
              </a:rPr>
              <a:t>ini bisa </a:t>
            </a:r>
            <a:r>
              <a:rPr lang="id-ID" sz="2000" i="1" dirty="0" smtClean="0">
                <a:solidFill>
                  <a:schemeClr val="accent1">
                    <a:lumMod val="50000"/>
                  </a:schemeClr>
                </a:solidFill>
                <a:latin typeface="Calibri-Italic"/>
              </a:rPr>
              <a:t>di-scan dan </a:t>
            </a:r>
            <a:r>
              <a:rPr lang="id-ID" sz="2000" i="1" dirty="0">
                <a:solidFill>
                  <a:schemeClr val="accent1">
                    <a:lumMod val="50000"/>
                  </a:schemeClr>
                </a:solidFill>
                <a:latin typeface="Calibri-Italic"/>
              </a:rPr>
              <a:t>disimpan dalam format pdf </a:t>
            </a:r>
            <a:r>
              <a:rPr lang="id-ID" sz="2000" i="1" dirty="0" smtClean="0">
                <a:solidFill>
                  <a:schemeClr val="accent1">
                    <a:lumMod val="50000"/>
                  </a:schemeClr>
                </a:solidFill>
                <a:latin typeface="Calibri-Italic"/>
              </a:rPr>
              <a:t>dan digabungkan </a:t>
            </a:r>
            <a:r>
              <a:rPr lang="id-ID" sz="2000" i="1" dirty="0">
                <a:solidFill>
                  <a:schemeClr val="accent1">
                    <a:lumMod val="50000"/>
                  </a:schemeClr>
                </a:solidFill>
                <a:latin typeface="Calibri-Italic"/>
              </a:rPr>
              <a:t>ke file </a:t>
            </a:r>
            <a:r>
              <a:rPr lang="id-ID" sz="2000" i="1" dirty="0" smtClean="0">
                <a:solidFill>
                  <a:schemeClr val="accent1">
                    <a:lumMod val="50000"/>
                  </a:schemeClr>
                </a:solidFill>
                <a:latin typeface="Calibri-Italic"/>
              </a:rPr>
              <a:t>proposal </a:t>
            </a:r>
            <a:r>
              <a:rPr lang="id-ID" sz="2000" i="1" dirty="0">
                <a:solidFill>
                  <a:schemeClr val="accent1">
                    <a:lumMod val="50000"/>
                  </a:schemeClr>
                </a:solidFill>
                <a:latin typeface="Calibri-Italic"/>
              </a:rPr>
              <a:t>yang </a:t>
            </a:r>
            <a:r>
              <a:rPr lang="id-ID" sz="2000" i="1" dirty="0" smtClean="0">
                <a:solidFill>
                  <a:schemeClr val="accent1">
                    <a:lumMod val="50000"/>
                  </a:schemeClr>
                </a:solidFill>
                <a:latin typeface="Calibri-Italic"/>
              </a:rPr>
              <a:t>akan diemail/diunggah </a:t>
            </a:r>
            <a:r>
              <a:rPr lang="id-ID" sz="2000" i="1" dirty="0">
                <a:solidFill>
                  <a:schemeClr val="accent1">
                    <a:lumMod val="50000"/>
                  </a:schemeClr>
                </a:solidFill>
                <a:latin typeface="Calibri-Italic"/>
              </a:rPr>
              <a:t>ke website Serkretariat IRN</a:t>
            </a:r>
            <a:r>
              <a:rPr lang="id-ID" sz="2000" i="1" dirty="0" smtClean="0">
                <a:solidFill>
                  <a:schemeClr val="accent1">
                    <a:lumMod val="50000"/>
                  </a:schemeClr>
                </a:solidFill>
                <a:latin typeface="Calibri-Italic"/>
              </a:rPr>
              <a:t>.</a:t>
            </a:r>
            <a:endParaRPr lang="id-ID" sz="2000" dirty="0">
              <a:solidFill>
                <a:schemeClr val="accent1">
                  <a:lumMod val="50000"/>
                </a:schemeClr>
              </a:solidFill>
            </a:endParaRPr>
          </a:p>
        </p:txBody>
      </p:sp>
      <p:pic>
        <p:nvPicPr>
          <p:cNvPr id="2" name="Picture 1"/>
          <p:cNvPicPr>
            <a:picLocks noChangeAspect="1"/>
          </p:cNvPicPr>
          <p:nvPr/>
        </p:nvPicPr>
        <p:blipFill>
          <a:blip r:embed="rId2"/>
          <a:stretch>
            <a:fillRect/>
          </a:stretch>
        </p:blipFill>
        <p:spPr>
          <a:xfrm>
            <a:off x="4880992" y="72008"/>
            <a:ext cx="5002419" cy="6813376"/>
          </a:xfrm>
          <a:prstGeom prst="rect">
            <a:avLst/>
          </a:prstGeom>
        </p:spPr>
      </p:pic>
      <p:sp>
        <p:nvSpPr>
          <p:cNvPr id="6" name="Rectangle 5"/>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654924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196752"/>
            <a:ext cx="9345488" cy="5324535"/>
          </a:xfrm>
          <a:prstGeom prst="rect">
            <a:avLst/>
          </a:prstGeom>
          <a:noFill/>
        </p:spPr>
        <p:txBody>
          <a:bodyPr wrap="square" rtlCol="0">
            <a:spAutoFit/>
          </a:bodyPr>
          <a:lstStyle/>
          <a:p>
            <a:pPr marL="722313" indent="-722313">
              <a:buFont typeface="+mj-lt"/>
              <a:buAutoNum type="arabicPeriod" startAt="3"/>
            </a:pPr>
            <a:r>
              <a:rPr lang="id-ID" sz="2800" dirty="0" smtClean="0">
                <a:solidFill>
                  <a:schemeClr val="accent1">
                    <a:lumMod val="50000"/>
                  </a:schemeClr>
                </a:solidFill>
                <a:latin typeface="Arial Rounded MT Bold" panose="020F0704030504030204" pitchFamily="34" charset="0"/>
              </a:rPr>
              <a:t>RINGKASAN </a:t>
            </a:r>
            <a:r>
              <a:rPr lang="id-ID" sz="2800" dirty="0">
                <a:solidFill>
                  <a:schemeClr val="accent1">
                    <a:lumMod val="50000"/>
                  </a:schemeClr>
                </a:solidFill>
                <a:latin typeface="Arial Rounded MT Bold" panose="020F0704030504030204" pitchFamily="34" charset="0"/>
              </a:rPr>
              <a:t>(maksimum 1 </a:t>
            </a:r>
            <a:r>
              <a:rPr lang="id-ID" sz="2800" dirty="0" smtClean="0">
                <a:solidFill>
                  <a:schemeClr val="accent1">
                    <a:lumMod val="50000"/>
                  </a:schemeClr>
                </a:solidFill>
                <a:latin typeface="Arial Rounded MT Bold" panose="020F0704030504030204" pitchFamily="34" charset="0"/>
              </a:rPr>
              <a:t>halaman)</a:t>
            </a:r>
          </a:p>
          <a:p>
            <a:pPr marL="722313" indent="-722313">
              <a:buFont typeface="+mj-lt"/>
              <a:buAutoNum type="arabicPeriod" startAt="3"/>
            </a:pPr>
            <a:r>
              <a:rPr lang="id-ID" sz="2800" dirty="0" smtClean="0">
                <a:solidFill>
                  <a:schemeClr val="accent1">
                    <a:lumMod val="50000"/>
                  </a:schemeClr>
                </a:solidFill>
                <a:latin typeface="Arial Rounded MT Bold" panose="020F0704030504030204" pitchFamily="34" charset="0"/>
              </a:rPr>
              <a:t>DAFTAR ISI</a:t>
            </a:r>
          </a:p>
          <a:p>
            <a:pPr marL="722313" indent="-722313">
              <a:spcAft>
                <a:spcPts val="600"/>
              </a:spcAft>
              <a:buFont typeface="+mj-lt"/>
              <a:buAutoNum type="arabicPeriod" startAt="3"/>
            </a:pPr>
            <a:r>
              <a:rPr lang="id-ID" sz="2800" dirty="0" smtClean="0">
                <a:solidFill>
                  <a:schemeClr val="accent1">
                    <a:lumMod val="50000"/>
                  </a:schemeClr>
                </a:solidFill>
                <a:latin typeface="Arial Rounded MT Bold" panose="020F0704030504030204" pitchFamily="34" charset="0"/>
              </a:rPr>
              <a:t>BAB </a:t>
            </a:r>
            <a:r>
              <a:rPr lang="id-ID" sz="2800" dirty="0">
                <a:solidFill>
                  <a:schemeClr val="accent1">
                    <a:lumMod val="50000"/>
                  </a:schemeClr>
                </a:solidFill>
                <a:latin typeface="Arial Rounded MT Bold" panose="020F0704030504030204" pitchFamily="34" charset="0"/>
              </a:rPr>
              <a:t>1. </a:t>
            </a:r>
            <a:r>
              <a:rPr lang="id-ID" sz="2800" dirty="0" smtClean="0">
                <a:solidFill>
                  <a:schemeClr val="accent1">
                    <a:lumMod val="50000"/>
                  </a:schemeClr>
                </a:solidFill>
                <a:latin typeface="Arial Rounded MT Bold" panose="020F0704030504030204" pitchFamily="34" charset="0"/>
              </a:rPr>
              <a:t>PENDAHULUAN</a:t>
            </a:r>
          </a:p>
          <a:p>
            <a:pPr marL="1430338" lvl="2" indent="-352425">
              <a:spcAft>
                <a:spcPts val="600"/>
              </a:spcAft>
              <a:buFont typeface="Arial" panose="020B0604020202020204" pitchFamily="34" charset="0"/>
              <a:buChar char="•"/>
            </a:pPr>
            <a:r>
              <a:rPr lang="id-ID" sz="2400" b="1" dirty="0" smtClean="0">
                <a:solidFill>
                  <a:schemeClr val="accent1">
                    <a:lumMod val="50000"/>
                  </a:schemeClr>
                </a:solidFill>
                <a:latin typeface="Arial Rounded MT Bold" panose="020F0704030504030204" pitchFamily="34" charset="0"/>
              </a:rPr>
              <a:t>Latar </a:t>
            </a:r>
            <a:r>
              <a:rPr lang="id-ID" sz="2400" b="1" dirty="0">
                <a:solidFill>
                  <a:schemeClr val="accent1">
                    <a:lumMod val="50000"/>
                  </a:schemeClr>
                </a:solidFill>
                <a:latin typeface="Arial Rounded MT Bold" panose="020F0704030504030204" pitchFamily="34" charset="0"/>
              </a:rPr>
              <a:t>belakang </a:t>
            </a:r>
            <a:r>
              <a:rPr lang="id-ID" sz="2400" b="1" dirty="0" smtClean="0">
                <a:solidFill>
                  <a:schemeClr val="accent1">
                    <a:lumMod val="50000"/>
                  </a:schemeClr>
                </a:solidFill>
                <a:latin typeface="Arial Rounded MT Bold" panose="020F0704030504030204" pitchFamily="34" charset="0"/>
              </a:rPr>
              <a:t>masalah</a:t>
            </a:r>
            <a:r>
              <a:rPr lang="id-ID" sz="2000" dirty="0" smtClean="0">
                <a:solidFill>
                  <a:schemeClr val="accent1">
                    <a:lumMod val="50000"/>
                  </a:schemeClr>
                </a:solidFill>
                <a:latin typeface="Arial Rounded MT Bold" panose="020F0704030504030204" pitchFamily="34" charset="0"/>
              </a:rPr>
              <a:t>: jelaskan </a:t>
            </a:r>
            <a:r>
              <a:rPr lang="id-ID" sz="2000" dirty="0">
                <a:solidFill>
                  <a:schemeClr val="accent1">
                    <a:lumMod val="50000"/>
                  </a:schemeClr>
                </a:solidFill>
                <a:latin typeface="Arial Rounded MT Bold" panose="020F0704030504030204" pitchFamily="34" charset="0"/>
              </a:rPr>
              <a:t>alasan logis mengapa </a:t>
            </a:r>
            <a:r>
              <a:rPr lang="id-ID" sz="2000" dirty="0" smtClean="0">
                <a:solidFill>
                  <a:schemeClr val="accent1">
                    <a:lumMod val="50000"/>
                  </a:schemeClr>
                </a:solidFill>
                <a:latin typeface="Arial Rounded MT Bold" panose="020F0704030504030204" pitchFamily="34" charset="0"/>
              </a:rPr>
              <a:t>topik atau </a:t>
            </a:r>
            <a:r>
              <a:rPr lang="id-ID" sz="2000" dirty="0">
                <a:solidFill>
                  <a:schemeClr val="accent1">
                    <a:lumMod val="50000"/>
                  </a:schemeClr>
                </a:solidFill>
                <a:latin typeface="Arial Rounded MT Bold" panose="020F0704030504030204" pitchFamily="34" charset="0"/>
              </a:rPr>
              <a:t>permasalahan tersebut menarik dan penting untuk </a:t>
            </a:r>
            <a:r>
              <a:rPr lang="id-ID" sz="2000" dirty="0" smtClean="0">
                <a:solidFill>
                  <a:schemeClr val="accent1">
                    <a:lumMod val="50000"/>
                  </a:schemeClr>
                </a:solidFill>
                <a:latin typeface="Arial Rounded MT Bold" panose="020F0704030504030204" pitchFamily="34" charset="0"/>
              </a:rPr>
              <a:t>diteliti.</a:t>
            </a:r>
          </a:p>
          <a:p>
            <a:pPr marL="1430338" lvl="2" indent="-352425">
              <a:spcAft>
                <a:spcPts val="600"/>
              </a:spcAft>
              <a:buFont typeface="Arial" panose="020B0604020202020204" pitchFamily="34" charset="0"/>
              <a:buChar char="•"/>
            </a:pPr>
            <a:r>
              <a:rPr lang="id-ID" sz="2400" b="1" dirty="0" smtClean="0">
                <a:solidFill>
                  <a:schemeClr val="accent1">
                    <a:lumMod val="50000"/>
                  </a:schemeClr>
                </a:solidFill>
                <a:latin typeface="Arial Rounded MT Bold" panose="020F0704030504030204" pitchFamily="34" charset="0"/>
              </a:rPr>
              <a:t>Perumusan </a:t>
            </a:r>
            <a:r>
              <a:rPr lang="id-ID" sz="2400" b="1" dirty="0">
                <a:solidFill>
                  <a:schemeClr val="accent1">
                    <a:lumMod val="50000"/>
                  </a:schemeClr>
                </a:solidFill>
                <a:latin typeface="Arial Rounded MT Bold" panose="020F0704030504030204" pitchFamily="34" charset="0"/>
              </a:rPr>
              <a:t>masalah</a:t>
            </a:r>
            <a:r>
              <a:rPr lang="id-ID" sz="2000" dirty="0">
                <a:solidFill>
                  <a:schemeClr val="accent1">
                    <a:lumMod val="50000"/>
                  </a:schemeClr>
                </a:solidFill>
                <a:latin typeface="Arial Rounded MT Bold" panose="020F0704030504030204" pitchFamily="34" charset="0"/>
              </a:rPr>
              <a:t>: jelaskan </a:t>
            </a:r>
            <a:r>
              <a:rPr lang="id-ID" sz="2000" dirty="0" smtClean="0">
                <a:solidFill>
                  <a:schemeClr val="accent1">
                    <a:lumMod val="50000"/>
                  </a:schemeClr>
                </a:solidFill>
                <a:latin typeface="Arial Rounded MT Bold" panose="020F0704030504030204" pitchFamily="34" charset="0"/>
              </a:rPr>
              <a:t>apa persoalan </a:t>
            </a:r>
            <a:r>
              <a:rPr lang="id-ID" sz="2000" dirty="0">
                <a:solidFill>
                  <a:schemeClr val="accent1">
                    <a:lumMod val="50000"/>
                  </a:schemeClr>
                </a:solidFill>
                <a:latin typeface="Arial Rounded MT Bold" panose="020F0704030504030204" pitchFamily="34" charset="0"/>
              </a:rPr>
              <a:t>yang perlu </a:t>
            </a:r>
            <a:r>
              <a:rPr lang="id-ID" sz="2000" dirty="0" smtClean="0">
                <a:solidFill>
                  <a:schemeClr val="accent1">
                    <a:lumMod val="50000"/>
                  </a:schemeClr>
                </a:solidFill>
                <a:latin typeface="Arial Rounded MT Bold" panose="020F0704030504030204" pitchFamily="34" charset="0"/>
              </a:rPr>
              <a:t>dipecahkan atau </a:t>
            </a:r>
            <a:r>
              <a:rPr lang="id-ID" sz="2000" dirty="0">
                <a:solidFill>
                  <a:schemeClr val="accent1">
                    <a:lumMod val="50000"/>
                  </a:schemeClr>
                </a:solidFill>
                <a:latin typeface="Arial Rounded MT Bold" panose="020F0704030504030204" pitchFamily="34" charset="0"/>
              </a:rPr>
              <a:t>pertanyaan yang perlu dijawab dengan penelitian </a:t>
            </a:r>
            <a:r>
              <a:rPr lang="id-ID" sz="2000" dirty="0" smtClean="0">
                <a:solidFill>
                  <a:schemeClr val="accent1">
                    <a:lumMod val="50000"/>
                  </a:schemeClr>
                </a:solidFill>
                <a:latin typeface="Arial Rounded MT Bold" panose="020F0704030504030204" pitchFamily="34" charset="0"/>
              </a:rPr>
              <a:t>ini.</a:t>
            </a:r>
          </a:p>
          <a:p>
            <a:pPr marL="1430338" lvl="2" indent="-352425">
              <a:spcAft>
                <a:spcPts val="600"/>
              </a:spcAft>
              <a:buFont typeface="Arial" panose="020B0604020202020204" pitchFamily="34" charset="0"/>
              <a:buChar char="•"/>
            </a:pPr>
            <a:r>
              <a:rPr lang="id-ID" sz="2400" b="1" dirty="0" smtClean="0">
                <a:solidFill>
                  <a:schemeClr val="accent1">
                    <a:lumMod val="50000"/>
                  </a:schemeClr>
                </a:solidFill>
                <a:latin typeface="Arial Rounded MT Bold" panose="020F0704030504030204" pitchFamily="34" charset="0"/>
              </a:rPr>
              <a:t>Tujuan </a:t>
            </a:r>
            <a:r>
              <a:rPr lang="id-ID" sz="2400" b="1" dirty="0">
                <a:solidFill>
                  <a:schemeClr val="accent1">
                    <a:lumMod val="50000"/>
                  </a:schemeClr>
                </a:solidFill>
                <a:latin typeface="Arial Rounded MT Bold" panose="020F0704030504030204" pitchFamily="34" charset="0"/>
              </a:rPr>
              <a:t>penelitian</a:t>
            </a:r>
            <a:r>
              <a:rPr lang="id-ID" sz="2000" dirty="0">
                <a:solidFill>
                  <a:schemeClr val="accent1">
                    <a:lumMod val="50000"/>
                  </a:schemeClr>
                </a:solidFill>
                <a:latin typeface="Arial Rounded MT Bold" panose="020F0704030504030204" pitchFamily="34" charset="0"/>
              </a:rPr>
              <a:t>: jelaskan apa yang akan dicapai </a:t>
            </a:r>
            <a:r>
              <a:rPr lang="id-ID" sz="2000" dirty="0" smtClean="0">
                <a:solidFill>
                  <a:schemeClr val="accent1">
                    <a:lumMod val="50000"/>
                  </a:schemeClr>
                </a:solidFill>
                <a:latin typeface="Arial Rounded MT Bold" panose="020F0704030504030204" pitchFamily="34" charset="0"/>
              </a:rPr>
              <a:t>dengan penelitian </a:t>
            </a:r>
            <a:r>
              <a:rPr lang="id-ID" sz="2000" dirty="0">
                <a:solidFill>
                  <a:schemeClr val="accent1">
                    <a:lumMod val="50000"/>
                  </a:schemeClr>
                </a:solidFill>
                <a:latin typeface="Arial Rounded MT Bold" panose="020F0704030504030204" pitchFamily="34" charset="0"/>
              </a:rPr>
              <a:t>yang </a:t>
            </a:r>
            <a:r>
              <a:rPr lang="id-ID" sz="2000" dirty="0" smtClean="0">
                <a:solidFill>
                  <a:schemeClr val="accent1">
                    <a:lumMod val="50000"/>
                  </a:schemeClr>
                </a:solidFill>
                <a:latin typeface="Arial Rounded MT Bold" panose="020F0704030504030204" pitchFamily="34" charset="0"/>
              </a:rPr>
              <a:t>diajukan.</a:t>
            </a:r>
          </a:p>
          <a:p>
            <a:pPr marL="1430338" lvl="2" indent="-352425">
              <a:spcAft>
                <a:spcPts val="600"/>
              </a:spcAft>
              <a:buFont typeface="Arial" panose="020B0604020202020204" pitchFamily="34" charset="0"/>
              <a:buChar char="•"/>
            </a:pPr>
            <a:r>
              <a:rPr lang="fi-FI" sz="2400" b="1" dirty="0" smtClean="0">
                <a:solidFill>
                  <a:schemeClr val="accent1">
                    <a:lumMod val="50000"/>
                  </a:schemeClr>
                </a:solidFill>
                <a:latin typeface="Arial Rounded MT Bold" panose="020F0704030504030204" pitchFamily="34" charset="0"/>
              </a:rPr>
              <a:t>Manfaat </a:t>
            </a:r>
            <a:r>
              <a:rPr lang="fi-FI" sz="2400" b="1" dirty="0">
                <a:solidFill>
                  <a:schemeClr val="accent1">
                    <a:lumMod val="50000"/>
                  </a:schemeClr>
                </a:solidFill>
                <a:latin typeface="Arial Rounded MT Bold" panose="020F0704030504030204" pitchFamily="34" charset="0"/>
              </a:rPr>
              <a:t>penelitian</a:t>
            </a:r>
            <a:r>
              <a:rPr lang="fi-FI" sz="2000" dirty="0">
                <a:solidFill>
                  <a:schemeClr val="accent1">
                    <a:lumMod val="50000"/>
                  </a:schemeClr>
                </a:solidFill>
                <a:latin typeface="Arial Rounded MT Bold" panose="020F0704030504030204" pitchFamily="34" charset="0"/>
              </a:rPr>
              <a:t>: jelaskan </a:t>
            </a:r>
            <a:r>
              <a:rPr lang="id-ID" sz="2000" dirty="0" smtClean="0">
                <a:solidFill>
                  <a:schemeClr val="accent1">
                    <a:lumMod val="50000"/>
                  </a:schemeClr>
                </a:solidFill>
                <a:latin typeface="Arial Rounded MT Bold" panose="020F0704030504030204" pitchFamily="34" charset="0"/>
              </a:rPr>
              <a:t>apa </a:t>
            </a:r>
            <a:r>
              <a:rPr lang="fi-FI" sz="2000" dirty="0" smtClean="0">
                <a:solidFill>
                  <a:schemeClr val="accent1">
                    <a:lumMod val="50000"/>
                  </a:schemeClr>
                </a:solidFill>
                <a:latin typeface="Arial Rounded MT Bold" panose="020F0704030504030204" pitchFamily="34" charset="0"/>
              </a:rPr>
              <a:t>kegunaan </a:t>
            </a:r>
            <a:r>
              <a:rPr lang="fi-FI" sz="2000" dirty="0">
                <a:solidFill>
                  <a:schemeClr val="accent1">
                    <a:lumMod val="50000"/>
                  </a:schemeClr>
                </a:solidFill>
                <a:latin typeface="Arial Rounded MT Bold" panose="020F0704030504030204" pitchFamily="34" charset="0"/>
              </a:rPr>
              <a:t>atau </a:t>
            </a:r>
            <a:r>
              <a:rPr lang="fi-FI" sz="2000" dirty="0" smtClean="0">
                <a:solidFill>
                  <a:schemeClr val="accent1">
                    <a:lumMod val="50000"/>
                  </a:schemeClr>
                </a:solidFill>
                <a:latin typeface="Arial Rounded MT Bold" panose="020F0704030504030204" pitchFamily="34" charset="0"/>
              </a:rPr>
              <a:t>pentingnya</a:t>
            </a:r>
            <a:r>
              <a:rPr lang="id-ID" sz="2000" dirty="0" smtClean="0">
                <a:solidFill>
                  <a:schemeClr val="accent1">
                    <a:lumMod val="50000"/>
                  </a:schemeClr>
                </a:solidFill>
                <a:latin typeface="Arial Rounded MT Bold" panose="020F0704030504030204" pitchFamily="34" charset="0"/>
              </a:rPr>
              <a:t> penelitian </a:t>
            </a:r>
            <a:r>
              <a:rPr lang="id-ID" sz="2000" dirty="0">
                <a:solidFill>
                  <a:schemeClr val="accent1">
                    <a:lumMod val="50000"/>
                  </a:schemeClr>
                </a:solidFill>
                <a:latin typeface="Arial Rounded MT Bold" panose="020F0704030504030204" pitchFamily="34" charset="0"/>
              </a:rPr>
              <a:t>yang dilakukan, baik </a:t>
            </a:r>
            <a:r>
              <a:rPr lang="id-ID" sz="2000" dirty="0" smtClean="0">
                <a:solidFill>
                  <a:schemeClr val="accent1">
                    <a:lumMod val="50000"/>
                  </a:schemeClr>
                </a:solidFill>
                <a:latin typeface="Arial Rounded MT Bold" panose="020F0704030504030204" pitchFamily="34" charset="0"/>
              </a:rPr>
              <a:t>bagi </a:t>
            </a:r>
            <a:r>
              <a:rPr lang="fi-FI" sz="2000" dirty="0" smtClean="0">
                <a:solidFill>
                  <a:schemeClr val="accent1">
                    <a:lumMod val="50000"/>
                  </a:schemeClr>
                </a:solidFill>
                <a:latin typeface="Arial Rounded MT Bold" panose="020F0704030504030204" pitchFamily="34" charset="0"/>
              </a:rPr>
              <a:t>pengembangan </a:t>
            </a:r>
            <a:r>
              <a:rPr lang="fi-FI" sz="2000" dirty="0">
                <a:solidFill>
                  <a:schemeClr val="accent1">
                    <a:lumMod val="50000"/>
                  </a:schemeClr>
                </a:solidFill>
                <a:latin typeface="Arial Rounded MT Bold" panose="020F0704030504030204" pitchFamily="34" charset="0"/>
              </a:rPr>
              <a:t>keilmuan (teoritis) maupun bagi </a:t>
            </a:r>
            <a:r>
              <a:rPr lang="fi-FI" sz="2000" dirty="0" smtClean="0">
                <a:solidFill>
                  <a:schemeClr val="accent1">
                    <a:lumMod val="50000"/>
                  </a:schemeClr>
                </a:solidFill>
                <a:latin typeface="Arial Rounded MT Bold" panose="020F0704030504030204" pitchFamily="34" charset="0"/>
              </a:rPr>
              <a:t>kepentingan</a:t>
            </a:r>
            <a:r>
              <a:rPr lang="id-ID" sz="2000" dirty="0" smtClean="0">
                <a:solidFill>
                  <a:schemeClr val="accent1">
                    <a:lumMod val="50000"/>
                  </a:schemeClr>
                </a:solidFill>
                <a:latin typeface="Arial Rounded MT Bold" panose="020F0704030504030204" pitchFamily="34" charset="0"/>
              </a:rPr>
              <a:t> praktis </a:t>
            </a:r>
            <a:r>
              <a:rPr lang="id-ID" sz="2000" dirty="0">
                <a:solidFill>
                  <a:schemeClr val="accent1">
                    <a:lumMod val="50000"/>
                  </a:schemeClr>
                </a:solidFill>
                <a:latin typeface="Arial Rounded MT Bold" panose="020F0704030504030204" pitchFamily="34" charset="0"/>
              </a:rPr>
              <a:t>di masyarakat</a:t>
            </a:r>
            <a:r>
              <a:rPr lang="id-ID" sz="2000" dirty="0" smtClean="0">
                <a:solidFill>
                  <a:schemeClr val="accent1">
                    <a:lumMod val="50000"/>
                  </a:schemeClr>
                </a:solidFill>
                <a:latin typeface="Arial Rounded MT Bold" panose="020F0704030504030204" pitchFamily="34" charset="0"/>
              </a:rPr>
              <a:t>.</a:t>
            </a:r>
            <a:endParaRPr lang="id-ID" sz="2000" dirty="0">
              <a:solidFill>
                <a:schemeClr val="accent1">
                  <a:lumMod val="50000"/>
                </a:schemeClr>
              </a:solidFill>
              <a:latin typeface="Arial Rounded MT Bold" panose="020F0704030504030204" pitchFamily="34" charset="0"/>
            </a:endParaRPr>
          </a:p>
        </p:txBody>
      </p:sp>
      <p:sp>
        <p:nvSpPr>
          <p:cNvPr id="5" name="Rectangle 4"/>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132563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196752"/>
            <a:ext cx="9217024" cy="4832092"/>
          </a:xfrm>
          <a:prstGeom prst="rect">
            <a:avLst/>
          </a:prstGeom>
          <a:noFill/>
        </p:spPr>
        <p:txBody>
          <a:bodyPr wrap="square" rtlCol="0">
            <a:spAutoFit/>
          </a:bodyPr>
          <a:lstStyle/>
          <a:p>
            <a:pPr marL="722313" indent="-722313">
              <a:buFont typeface="+mj-lt"/>
              <a:buAutoNum type="arabicPeriod" startAt="6"/>
            </a:pPr>
            <a:r>
              <a:rPr lang="fi-FI" sz="2800" dirty="0" smtClean="0">
                <a:solidFill>
                  <a:schemeClr val="accent1">
                    <a:lumMod val="50000"/>
                  </a:schemeClr>
                </a:solidFill>
                <a:latin typeface="Arial Rounded MT Bold" panose="020F0704030504030204" pitchFamily="34" charset="0"/>
              </a:rPr>
              <a:t>BAB </a:t>
            </a:r>
            <a:r>
              <a:rPr lang="fi-FI" sz="2800" dirty="0">
                <a:solidFill>
                  <a:schemeClr val="accent1">
                    <a:lumMod val="50000"/>
                  </a:schemeClr>
                </a:solidFill>
                <a:latin typeface="Arial Rounded MT Bold" panose="020F0704030504030204" pitchFamily="34" charset="0"/>
              </a:rPr>
              <a:t>2. TINJAUAN </a:t>
            </a:r>
            <a:r>
              <a:rPr lang="fi-FI" sz="2800" dirty="0" smtClean="0">
                <a:solidFill>
                  <a:schemeClr val="accent1">
                    <a:lumMod val="50000"/>
                  </a:schemeClr>
                </a:solidFill>
                <a:latin typeface="Arial Rounded MT Bold" panose="020F0704030504030204" pitchFamily="34" charset="0"/>
              </a:rPr>
              <a:t>PUSTAKA</a:t>
            </a:r>
            <a:endParaRPr lang="id-ID" sz="2800" dirty="0" smtClean="0">
              <a:solidFill>
                <a:schemeClr val="accent1">
                  <a:lumMod val="50000"/>
                </a:schemeClr>
              </a:solidFill>
              <a:latin typeface="Arial Rounded MT Bold" panose="020F0704030504030204" pitchFamily="34" charset="0"/>
            </a:endParaRPr>
          </a:p>
          <a:p>
            <a:pPr marL="1171575" lvl="2" indent="-449263">
              <a:buFont typeface="Arial" panose="020B0604020202020204" pitchFamily="34" charset="0"/>
              <a:buChar char="•"/>
            </a:pPr>
            <a:r>
              <a:rPr lang="id-ID" sz="2000" dirty="0" smtClean="0">
                <a:solidFill>
                  <a:schemeClr val="accent1">
                    <a:lumMod val="50000"/>
                  </a:schemeClr>
                </a:solidFill>
                <a:latin typeface="Arial Rounded MT Bold" panose="020F0704030504030204" pitchFamily="34" charset="0"/>
              </a:rPr>
              <a:t>J</a:t>
            </a:r>
            <a:r>
              <a:rPr lang="fi-FI" sz="2000" dirty="0" smtClean="0">
                <a:solidFill>
                  <a:schemeClr val="accent1">
                    <a:lumMod val="50000"/>
                  </a:schemeClr>
                </a:solidFill>
                <a:latin typeface="Arial Rounded MT Bold" panose="020F0704030504030204" pitchFamily="34" charset="0"/>
              </a:rPr>
              <a:t>elaskan </a:t>
            </a:r>
            <a:r>
              <a:rPr lang="fi-FI" sz="2000" b="1" dirty="0">
                <a:solidFill>
                  <a:schemeClr val="accent1">
                    <a:lumMod val="50000"/>
                  </a:schemeClr>
                </a:solidFill>
                <a:latin typeface="Arial Rounded MT Bold" panose="020F0704030504030204" pitchFamily="34" charset="0"/>
              </a:rPr>
              <a:t>landasan teori </a:t>
            </a:r>
            <a:r>
              <a:rPr lang="fi-FI" sz="2000" dirty="0">
                <a:solidFill>
                  <a:schemeClr val="accent1">
                    <a:lumMod val="50000"/>
                  </a:schemeClr>
                </a:solidFill>
                <a:latin typeface="Arial Rounded MT Bold" panose="020F0704030504030204" pitchFamily="34" charset="0"/>
              </a:rPr>
              <a:t>dan </a:t>
            </a:r>
            <a:r>
              <a:rPr lang="fi-FI" sz="2000" b="1" dirty="0">
                <a:solidFill>
                  <a:schemeClr val="accent1">
                    <a:lumMod val="50000"/>
                  </a:schemeClr>
                </a:solidFill>
                <a:latin typeface="Arial Rounded MT Bold" panose="020F0704030504030204" pitchFamily="34" charset="0"/>
              </a:rPr>
              <a:t>tinjauan </a:t>
            </a:r>
            <a:r>
              <a:rPr lang="fi-FI" sz="2000" b="1" dirty="0" smtClean="0">
                <a:solidFill>
                  <a:schemeClr val="accent1">
                    <a:lumMod val="50000"/>
                  </a:schemeClr>
                </a:solidFill>
                <a:latin typeface="Arial Rounded MT Bold" panose="020F0704030504030204" pitchFamily="34" charset="0"/>
              </a:rPr>
              <a:t>pustaka</a:t>
            </a:r>
            <a:r>
              <a:rPr lang="id-ID" sz="2000" b="1" dirty="0" smtClean="0">
                <a:solidFill>
                  <a:schemeClr val="accent1">
                    <a:lumMod val="50000"/>
                  </a:schemeClr>
                </a:solidFill>
                <a:latin typeface="Arial Rounded MT Bold" panose="020F0704030504030204" pitchFamily="34" charset="0"/>
              </a:rPr>
              <a:t> </a:t>
            </a:r>
            <a:r>
              <a:rPr lang="id-ID" sz="2000" dirty="0" smtClean="0">
                <a:solidFill>
                  <a:schemeClr val="accent1">
                    <a:lumMod val="50000"/>
                  </a:schemeClr>
                </a:solidFill>
                <a:latin typeface="Arial Rounded MT Bold" panose="020F0704030504030204" pitchFamily="34" charset="0"/>
              </a:rPr>
              <a:t>mengenai </a:t>
            </a:r>
            <a:r>
              <a:rPr lang="id-ID" sz="2000" dirty="0">
                <a:solidFill>
                  <a:schemeClr val="accent1">
                    <a:lumMod val="50000"/>
                  </a:schemeClr>
                </a:solidFill>
                <a:latin typeface="Arial Rounded MT Bold" panose="020F0704030504030204" pitchFamily="34" charset="0"/>
              </a:rPr>
              <a:t>topik penelitian yang diajukan; termasuk faktor </a:t>
            </a:r>
            <a:r>
              <a:rPr lang="id-ID" sz="2000" dirty="0" smtClean="0">
                <a:solidFill>
                  <a:schemeClr val="accent1">
                    <a:lumMod val="50000"/>
                  </a:schemeClr>
                </a:solidFill>
                <a:latin typeface="Arial Rounded MT Bold" panose="020F0704030504030204" pitchFamily="34" charset="0"/>
              </a:rPr>
              <a:t>atau </a:t>
            </a:r>
            <a:r>
              <a:rPr lang="nn-NO" sz="2000" dirty="0" smtClean="0">
                <a:solidFill>
                  <a:schemeClr val="accent1">
                    <a:lumMod val="50000"/>
                  </a:schemeClr>
                </a:solidFill>
                <a:latin typeface="Arial Rounded MT Bold" panose="020F0704030504030204" pitchFamily="34" charset="0"/>
              </a:rPr>
              <a:t>variable </a:t>
            </a:r>
            <a:r>
              <a:rPr lang="nn-NO" sz="2000" dirty="0">
                <a:solidFill>
                  <a:schemeClr val="accent1">
                    <a:lumMod val="50000"/>
                  </a:schemeClr>
                </a:solidFill>
                <a:latin typeface="Arial Rounded MT Bold" panose="020F0704030504030204" pitchFamily="34" charset="0"/>
              </a:rPr>
              <a:t>yang akan diteliti. </a:t>
            </a:r>
            <a:endParaRPr lang="id-ID" sz="2000" dirty="0" smtClean="0">
              <a:solidFill>
                <a:schemeClr val="accent1">
                  <a:lumMod val="50000"/>
                </a:schemeClr>
              </a:solidFill>
              <a:latin typeface="Arial Rounded MT Bold" panose="020F0704030504030204" pitchFamily="34" charset="0"/>
            </a:endParaRPr>
          </a:p>
          <a:p>
            <a:pPr marL="1171575" lvl="2" indent="-449263">
              <a:buFont typeface="Arial" panose="020B0604020202020204" pitchFamily="34" charset="0"/>
              <a:buChar char="•"/>
            </a:pPr>
            <a:r>
              <a:rPr lang="nn-NO" sz="2000" dirty="0" smtClean="0">
                <a:solidFill>
                  <a:schemeClr val="accent1">
                    <a:lumMod val="50000"/>
                  </a:schemeClr>
                </a:solidFill>
                <a:latin typeface="Arial Rounded MT Bold" panose="020F0704030504030204" pitchFamily="34" charset="0"/>
              </a:rPr>
              <a:t>Kemukakan </a:t>
            </a:r>
            <a:r>
              <a:rPr lang="nn-NO" sz="2000" b="1" dirty="0" smtClean="0">
                <a:solidFill>
                  <a:schemeClr val="accent1">
                    <a:lumMod val="50000"/>
                  </a:schemeClr>
                </a:solidFill>
                <a:latin typeface="Arial Rounded MT Bold" panose="020F0704030504030204" pitchFamily="34" charset="0"/>
              </a:rPr>
              <a:t>teori </a:t>
            </a:r>
            <a:r>
              <a:rPr lang="nn-NO" sz="2000" b="1" dirty="0">
                <a:solidFill>
                  <a:schemeClr val="accent1">
                    <a:lumMod val="50000"/>
                  </a:schemeClr>
                </a:solidFill>
                <a:latin typeface="Arial Rounded MT Bold" panose="020F0704030504030204" pitchFamily="34" charset="0"/>
              </a:rPr>
              <a:t>yang </a:t>
            </a:r>
            <a:r>
              <a:rPr lang="nn-NO" sz="2000" b="1" dirty="0" smtClean="0">
                <a:solidFill>
                  <a:schemeClr val="accent1">
                    <a:lumMod val="50000"/>
                  </a:schemeClr>
                </a:solidFill>
                <a:latin typeface="Arial Rounded MT Bold" panose="020F0704030504030204" pitchFamily="34" charset="0"/>
              </a:rPr>
              <a:t>melandasi</a:t>
            </a:r>
            <a:r>
              <a:rPr lang="id-ID" sz="2000" b="1" dirty="0" smtClean="0">
                <a:solidFill>
                  <a:schemeClr val="accent1">
                    <a:lumMod val="50000"/>
                  </a:schemeClr>
                </a:solidFill>
                <a:latin typeface="Arial Rounded MT Bold" panose="020F0704030504030204" pitchFamily="34" charset="0"/>
              </a:rPr>
              <a:t> proposal </a:t>
            </a:r>
            <a:r>
              <a:rPr lang="id-ID" sz="2000" dirty="0">
                <a:solidFill>
                  <a:schemeClr val="accent1">
                    <a:lumMod val="50000"/>
                  </a:schemeClr>
                </a:solidFill>
                <a:latin typeface="Arial Rounded MT Bold" panose="020F0704030504030204" pitchFamily="34" charset="0"/>
              </a:rPr>
              <a:t>kegiatan berdasar acuan primer (penelitian dalam </a:t>
            </a:r>
            <a:r>
              <a:rPr lang="id-ID" sz="2000" dirty="0" smtClean="0">
                <a:solidFill>
                  <a:schemeClr val="accent1">
                    <a:lumMod val="50000"/>
                  </a:schemeClr>
                </a:solidFill>
                <a:latin typeface="Arial Rounded MT Bold" panose="020F0704030504030204" pitchFamily="34" charset="0"/>
              </a:rPr>
              <a:t>jurnal </a:t>
            </a:r>
            <a:r>
              <a:rPr lang="en-US" sz="2000" dirty="0" err="1" smtClean="0">
                <a:solidFill>
                  <a:schemeClr val="accent1">
                    <a:lumMod val="50000"/>
                  </a:schemeClr>
                </a:solidFill>
                <a:latin typeface="Arial Rounded MT Bold" panose="020F0704030504030204" pitchFamily="34" charset="0"/>
              </a:rPr>
              <a:t>ilmiah</a:t>
            </a:r>
            <a:r>
              <a:rPr lang="en-US" sz="2000" dirty="0">
                <a:solidFill>
                  <a:schemeClr val="accent1">
                    <a:lumMod val="50000"/>
                  </a:schemeClr>
                </a:solidFill>
                <a:latin typeface="Arial Rounded MT Bold" panose="020F0704030504030204" pitchFamily="34" charset="0"/>
              </a:rPr>
              <a:t>) yang </a:t>
            </a:r>
            <a:r>
              <a:rPr lang="en-US" sz="2000" i="1" dirty="0">
                <a:solidFill>
                  <a:schemeClr val="accent1">
                    <a:lumMod val="50000"/>
                  </a:schemeClr>
                </a:solidFill>
                <a:latin typeface="Arial Rounded MT Bold" panose="020F0704030504030204" pitchFamily="34" charset="0"/>
              </a:rPr>
              <a:t>up to date </a:t>
            </a:r>
            <a:r>
              <a:rPr lang="en-US" sz="2000" dirty="0" err="1">
                <a:solidFill>
                  <a:schemeClr val="accent1">
                    <a:lumMod val="50000"/>
                  </a:schemeClr>
                </a:solidFill>
                <a:latin typeface="Arial Rounded MT Bold" panose="020F0704030504030204" pitchFamily="34" charset="0"/>
              </a:rPr>
              <a:t>dan</a:t>
            </a:r>
            <a:r>
              <a:rPr lang="en-US" sz="2000" dirty="0">
                <a:solidFill>
                  <a:schemeClr val="accent1">
                    <a:lumMod val="50000"/>
                  </a:schemeClr>
                </a:solidFill>
                <a:latin typeface="Arial Rounded MT Bold" panose="020F0704030504030204" pitchFamily="34" charset="0"/>
              </a:rPr>
              <a:t> </a:t>
            </a:r>
            <a:r>
              <a:rPr lang="en-US" sz="2000" dirty="0" err="1" smtClean="0">
                <a:solidFill>
                  <a:schemeClr val="accent1">
                    <a:lumMod val="50000"/>
                  </a:schemeClr>
                </a:solidFill>
                <a:latin typeface="Arial Rounded MT Bold" panose="020F0704030504030204" pitchFamily="34" charset="0"/>
              </a:rPr>
              <a:t>relevan</a:t>
            </a:r>
            <a:r>
              <a:rPr lang="en-US" sz="2000" dirty="0" smtClean="0">
                <a:solidFill>
                  <a:schemeClr val="accent1">
                    <a:lumMod val="50000"/>
                  </a:schemeClr>
                </a:solidFill>
                <a:latin typeface="Arial Rounded MT Bold" panose="020F0704030504030204" pitchFamily="34" charset="0"/>
              </a:rPr>
              <a:t>;</a:t>
            </a:r>
            <a:endParaRPr lang="id-ID" sz="2000" dirty="0" smtClean="0">
              <a:solidFill>
                <a:schemeClr val="accent1">
                  <a:lumMod val="50000"/>
                </a:schemeClr>
              </a:solidFill>
              <a:latin typeface="Arial Rounded MT Bold" panose="020F0704030504030204" pitchFamily="34" charset="0"/>
            </a:endParaRPr>
          </a:p>
          <a:p>
            <a:pPr marL="1628775" lvl="3" indent="-449263">
              <a:buFont typeface="Arial" panose="020B0604020202020204" pitchFamily="34" charset="0"/>
              <a:buChar char="•"/>
            </a:pPr>
            <a:r>
              <a:rPr lang="id-ID" sz="2000" dirty="0" smtClean="0">
                <a:solidFill>
                  <a:schemeClr val="accent1">
                    <a:lumMod val="50000"/>
                  </a:schemeClr>
                </a:solidFill>
                <a:latin typeface="Arial Rounded MT Bold" panose="020F0704030504030204" pitchFamily="34" charset="0"/>
              </a:rPr>
              <a:t>Uraian </a:t>
            </a:r>
            <a:r>
              <a:rPr lang="id-ID" sz="2000" dirty="0">
                <a:solidFill>
                  <a:schemeClr val="accent1">
                    <a:lumMod val="50000"/>
                  </a:schemeClr>
                </a:solidFill>
                <a:latin typeface="Arial Rounded MT Bold" panose="020F0704030504030204" pitchFamily="34" charset="0"/>
              </a:rPr>
              <a:t>mengenai landasan teori ini sebaiknya disusun </a:t>
            </a:r>
            <a:r>
              <a:rPr lang="id-ID" sz="2000" dirty="0" smtClean="0">
                <a:solidFill>
                  <a:schemeClr val="accent1">
                    <a:lumMod val="50000"/>
                  </a:schemeClr>
                </a:solidFill>
                <a:latin typeface="Arial Rounded MT Bold" panose="020F0704030504030204" pitchFamily="34" charset="0"/>
              </a:rPr>
              <a:t>dalam bentuk </a:t>
            </a:r>
            <a:r>
              <a:rPr lang="id-ID" sz="2000" dirty="0">
                <a:solidFill>
                  <a:schemeClr val="accent1">
                    <a:lumMod val="50000"/>
                  </a:schemeClr>
                </a:solidFill>
                <a:latin typeface="Arial Rounded MT Bold" panose="020F0704030504030204" pitchFamily="34" charset="0"/>
              </a:rPr>
              <a:t>sub-sub judul </a:t>
            </a:r>
            <a:r>
              <a:rPr lang="id-ID" sz="2000" dirty="0" smtClean="0">
                <a:solidFill>
                  <a:schemeClr val="accent1">
                    <a:lumMod val="50000"/>
                  </a:schemeClr>
                </a:solidFill>
                <a:latin typeface="Arial Rounded MT Bold" panose="020F0704030504030204" pitchFamily="34" charset="0"/>
              </a:rPr>
              <a:t>(nomor </a:t>
            </a:r>
            <a:r>
              <a:rPr lang="id-ID" sz="2000" dirty="0">
                <a:solidFill>
                  <a:schemeClr val="accent1">
                    <a:lumMod val="50000"/>
                  </a:schemeClr>
                </a:solidFill>
                <a:latin typeface="Arial Rounded MT Bold" panose="020F0704030504030204" pitchFamily="34" charset="0"/>
              </a:rPr>
              <a:t>3.1, 3.2, 3.3, </a:t>
            </a:r>
            <a:r>
              <a:rPr lang="id-ID" sz="2000" dirty="0" smtClean="0">
                <a:solidFill>
                  <a:schemeClr val="accent1">
                    <a:lumMod val="50000"/>
                  </a:schemeClr>
                </a:solidFill>
                <a:latin typeface="Arial Rounded MT Bold" panose="020F0704030504030204" pitchFamily="34" charset="0"/>
              </a:rPr>
              <a:t>dst).</a:t>
            </a:r>
          </a:p>
          <a:p>
            <a:pPr marL="1628775" lvl="3" indent="-449263">
              <a:buFont typeface="Arial" panose="020B0604020202020204" pitchFamily="34" charset="0"/>
              <a:buChar char="•"/>
            </a:pPr>
            <a:r>
              <a:rPr lang="fi-FI" sz="2000" dirty="0" smtClean="0">
                <a:solidFill>
                  <a:schemeClr val="accent1">
                    <a:lumMod val="50000"/>
                  </a:schemeClr>
                </a:solidFill>
                <a:latin typeface="Arial Rounded MT Bold" panose="020F0704030504030204" pitchFamily="34" charset="0"/>
              </a:rPr>
              <a:t>Tinjauan </a:t>
            </a:r>
            <a:r>
              <a:rPr lang="fi-FI" sz="2000" dirty="0">
                <a:solidFill>
                  <a:schemeClr val="accent1">
                    <a:lumMod val="50000"/>
                  </a:schemeClr>
                </a:solidFill>
                <a:latin typeface="Arial Rounded MT Bold" panose="020F0704030504030204" pitchFamily="34" charset="0"/>
              </a:rPr>
              <a:t>Pustaka </a:t>
            </a:r>
            <a:r>
              <a:rPr lang="fi-FI" sz="2000" b="1" u="sng" dirty="0">
                <a:solidFill>
                  <a:schemeClr val="accent1">
                    <a:lumMod val="50000"/>
                  </a:schemeClr>
                </a:solidFill>
                <a:latin typeface="Arial Rounded MT Bold" panose="020F0704030504030204" pitchFamily="34" charset="0"/>
              </a:rPr>
              <a:t>bukan </a:t>
            </a:r>
            <a:r>
              <a:rPr lang="fi-FI" sz="2000" dirty="0">
                <a:solidFill>
                  <a:schemeClr val="accent1">
                    <a:lumMod val="50000"/>
                  </a:schemeClr>
                </a:solidFill>
                <a:latin typeface="Arial Rounded MT Bold" panose="020F0704030504030204" pitchFamily="34" charset="0"/>
              </a:rPr>
              <a:t>hanya kumpulan teori dan </a:t>
            </a:r>
            <a:r>
              <a:rPr lang="fi-FI" sz="2000" dirty="0" smtClean="0">
                <a:solidFill>
                  <a:schemeClr val="accent1">
                    <a:lumMod val="50000"/>
                  </a:schemeClr>
                </a:solidFill>
                <a:latin typeface="Arial Rounded MT Bold" panose="020F0704030504030204" pitchFamily="34" charset="0"/>
              </a:rPr>
              <a:t>hasil-hasil</a:t>
            </a:r>
            <a:r>
              <a:rPr lang="id-ID" sz="2000" dirty="0" smtClean="0">
                <a:solidFill>
                  <a:schemeClr val="accent1">
                    <a:lumMod val="50000"/>
                  </a:schemeClr>
                </a:solidFill>
                <a:latin typeface="Arial Rounded MT Bold" panose="020F0704030504030204" pitchFamily="34" charset="0"/>
              </a:rPr>
              <a:t> peneltian </a:t>
            </a:r>
            <a:r>
              <a:rPr lang="id-ID" sz="2000" dirty="0">
                <a:solidFill>
                  <a:schemeClr val="accent1">
                    <a:lumMod val="50000"/>
                  </a:schemeClr>
                </a:solidFill>
                <a:latin typeface="Arial Rounded MT Bold" panose="020F0704030504030204" pitchFamily="34" charset="0"/>
              </a:rPr>
              <a:t>sebelumnya, namun merupakan rangkuman </a:t>
            </a:r>
            <a:r>
              <a:rPr lang="id-ID" sz="2000" dirty="0" smtClean="0">
                <a:solidFill>
                  <a:schemeClr val="accent1">
                    <a:lumMod val="50000"/>
                  </a:schemeClr>
                </a:solidFill>
                <a:latin typeface="Arial Rounded MT Bold" panose="020F0704030504030204" pitchFamily="34" charset="0"/>
              </a:rPr>
              <a:t>dan sintesis </a:t>
            </a:r>
            <a:r>
              <a:rPr lang="id-ID" sz="2000" dirty="0">
                <a:solidFill>
                  <a:schemeClr val="accent1">
                    <a:lumMod val="50000"/>
                  </a:schemeClr>
                </a:solidFill>
                <a:latin typeface="Arial Rounded MT Bold" panose="020F0704030504030204" pitchFamily="34" charset="0"/>
              </a:rPr>
              <a:t>pemikiran dan pemahamanan Peneliti; sehingga </a:t>
            </a:r>
            <a:r>
              <a:rPr lang="id-ID" sz="2000" dirty="0" smtClean="0">
                <a:solidFill>
                  <a:schemeClr val="accent1">
                    <a:lumMod val="50000"/>
                  </a:schemeClr>
                </a:solidFill>
                <a:latin typeface="Arial Rounded MT Bold" panose="020F0704030504030204" pitchFamily="34" charset="0"/>
              </a:rPr>
              <a:t>bisa menjelaskan </a:t>
            </a:r>
            <a:r>
              <a:rPr lang="id-ID" sz="2000" dirty="0">
                <a:solidFill>
                  <a:schemeClr val="accent1">
                    <a:lumMod val="50000"/>
                  </a:schemeClr>
                </a:solidFill>
                <a:latin typeface="Arial Rounded MT Bold" panose="020F0704030504030204" pitchFamily="34" charset="0"/>
              </a:rPr>
              <a:t>bagaimana </a:t>
            </a:r>
          </a:p>
          <a:p>
            <a:pPr marL="2551112" lvl="6"/>
            <a:r>
              <a:rPr lang="id-ID" sz="2000" dirty="0" smtClean="0">
                <a:solidFill>
                  <a:schemeClr val="accent1">
                    <a:lumMod val="50000"/>
                  </a:schemeClr>
                </a:solidFill>
                <a:latin typeface="Arial Rounded MT Bold" panose="020F0704030504030204" pitchFamily="34" charset="0"/>
              </a:rPr>
              <a:t>(</a:t>
            </a:r>
            <a:r>
              <a:rPr lang="id-ID" sz="2000" dirty="0">
                <a:solidFill>
                  <a:schemeClr val="accent1">
                    <a:lumMod val="50000"/>
                  </a:schemeClr>
                </a:solidFill>
                <a:latin typeface="Arial Rounded MT Bold" panose="020F0704030504030204" pitchFamily="34" charset="0"/>
              </a:rPr>
              <a:t>i) kerangka fikir teoritis </a:t>
            </a:r>
            <a:r>
              <a:rPr lang="id-ID" sz="2000" dirty="0" smtClean="0">
                <a:solidFill>
                  <a:schemeClr val="accent1">
                    <a:lumMod val="50000"/>
                  </a:schemeClr>
                </a:solidFill>
                <a:latin typeface="Arial Rounded MT Bold" panose="020F0704030504030204" pitchFamily="34" charset="0"/>
              </a:rPr>
              <a:t>proposal penelitian; dan</a:t>
            </a:r>
            <a:endParaRPr lang="id-ID" sz="2000" dirty="0">
              <a:solidFill>
                <a:schemeClr val="accent1">
                  <a:lumMod val="50000"/>
                </a:schemeClr>
              </a:solidFill>
              <a:latin typeface="Arial Rounded MT Bold" panose="020F0704030504030204" pitchFamily="34" charset="0"/>
            </a:endParaRPr>
          </a:p>
          <a:p>
            <a:pPr marL="2551112" lvl="6"/>
            <a:r>
              <a:rPr lang="id-ID" sz="2000" dirty="0" smtClean="0">
                <a:solidFill>
                  <a:schemeClr val="accent1">
                    <a:lumMod val="50000"/>
                  </a:schemeClr>
                </a:solidFill>
                <a:latin typeface="Arial Rounded MT Bold" panose="020F0704030504030204" pitchFamily="34" charset="0"/>
              </a:rPr>
              <a:t>(</a:t>
            </a:r>
            <a:r>
              <a:rPr lang="id-ID" sz="2000" dirty="0">
                <a:solidFill>
                  <a:schemeClr val="accent1">
                    <a:lumMod val="50000"/>
                  </a:schemeClr>
                </a:solidFill>
                <a:latin typeface="Arial Rounded MT Bold" panose="020F0704030504030204" pitchFamily="34" charset="0"/>
              </a:rPr>
              <a:t>ii) hipotesis penelitian</a:t>
            </a:r>
            <a:r>
              <a:rPr lang="id-ID" sz="2000" dirty="0" smtClean="0">
                <a:solidFill>
                  <a:schemeClr val="accent1">
                    <a:lumMod val="50000"/>
                  </a:schemeClr>
                </a:solidFill>
                <a:latin typeface="Arial Rounded MT Bold" panose="020F0704030504030204" pitchFamily="34" charset="0"/>
              </a:rPr>
              <a:t>.</a:t>
            </a:r>
            <a:endParaRPr lang="id-ID" sz="2000" dirty="0">
              <a:solidFill>
                <a:schemeClr val="accent1">
                  <a:lumMod val="50000"/>
                </a:schemeClr>
              </a:solidFill>
              <a:latin typeface="Arial Rounded MT Bold" panose="020F0704030504030204" pitchFamily="34" charset="0"/>
            </a:endParaRPr>
          </a:p>
        </p:txBody>
      </p:sp>
      <p:sp>
        <p:nvSpPr>
          <p:cNvPr id="5" name="Rectangle 4"/>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093095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311146"/>
            <a:ext cx="8928992" cy="4278094"/>
          </a:xfrm>
          <a:prstGeom prst="rect">
            <a:avLst/>
          </a:prstGeom>
          <a:noFill/>
        </p:spPr>
        <p:txBody>
          <a:bodyPr wrap="square" rtlCol="0">
            <a:spAutoFit/>
          </a:bodyPr>
          <a:lstStyle/>
          <a:p>
            <a:pPr marL="722313" indent="-722313">
              <a:buFont typeface="+mj-lt"/>
              <a:buAutoNum type="arabicPeriod" startAt="7"/>
            </a:pPr>
            <a:r>
              <a:rPr lang="fi-FI" sz="2800" dirty="0" smtClean="0">
                <a:solidFill>
                  <a:schemeClr val="accent1">
                    <a:lumMod val="50000"/>
                  </a:schemeClr>
                </a:solidFill>
                <a:latin typeface="Arial Rounded MT Bold" panose="020F0704030504030204" pitchFamily="34" charset="0"/>
              </a:rPr>
              <a:t>BAB </a:t>
            </a:r>
            <a:r>
              <a:rPr lang="id-ID" sz="2800" dirty="0" smtClean="0">
                <a:solidFill>
                  <a:schemeClr val="accent1">
                    <a:lumMod val="50000"/>
                  </a:schemeClr>
                </a:solidFill>
                <a:latin typeface="Arial Rounded MT Bold" panose="020F0704030504030204" pitchFamily="34" charset="0"/>
              </a:rPr>
              <a:t>3</a:t>
            </a:r>
            <a:r>
              <a:rPr lang="id-ID" sz="2800" dirty="0">
                <a:solidFill>
                  <a:schemeClr val="accent1">
                    <a:lumMod val="50000"/>
                  </a:schemeClr>
                </a:solidFill>
                <a:latin typeface="Arial Rounded MT Bold" panose="020F0704030504030204" pitchFamily="34" charset="0"/>
              </a:rPr>
              <a:t>. METODE </a:t>
            </a:r>
            <a:r>
              <a:rPr lang="id-ID" sz="2800" dirty="0" smtClean="0">
                <a:solidFill>
                  <a:schemeClr val="accent1">
                    <a:lumMod val="50000"/>
                  </a:schemeClr>
                </a:solidFill>
                <a:latin typeface="Arial Rounded MT Bold" panose="020F0704030504030204" pitchFamily="34" charset="0"/>
              </a:rPr>
              <a:t>PENELITIAN</a:t>
            </a:r>
          </a:p>
          <a:p>
            <a:pPr marL="722313" indent="-722313">
              <a:buFont typeface="+mj-lt"/>
              <a:buAutoNum type="arabicPeriod" startAt="7"/>
            </a:pPr>
            <a:endParaRPr lang="id-ID" sz="2800" dirty="0" smtClean="0">
              <a:solidFill>
                <a:schemeClr val="accent1">
                  <a:lumMod val="50000"/>
                </a:schemeClr>
              </a:solidFill>
              <a:latin typeface="Arial Rounded MT Bold" panose="020F0704030504030204" pitchFamily="34" charset="0"/>
            </a:endParaRPr>
          </a:p>
          <a:p>
            <a:pPr lvl="2"/>
            <a:r>
              <a:rPr lang="id-ID" sz="2400" dirty="0" smtClean="0">
                <a:solidFill>
                  <a:schemeClr val="accent1">
                    <a:lumMod val="50000"/>
                  </a:schemeClr>
                </a:solidFill>
                <a:latin typeface="Arial Rounded MT Bold" panose="020F0704030504030204" pitchFamily="34" charset="0"/>
              </a:rPr>
              <a:t>Metode </a:t>
            </a:r>
            <a:r>
              <a:rPr lang="id-ID" sz="2400" dirty="0">
                <a:solidFill>
                  <a:schemeClr val="accent1">
                    <a:lumMod val="50000"/>
                  </a:schemeClr>
                </a:solidFill>
                <a:latin typeface="Arial Rounded MT Bold" panose="020F0704030504030204" pitchFamily="34" charset="0"/>
              </a:rPr>
              <a:t>penelitian harus menjelaskan secara utuh </a:t>
            </a:r>
            <a:endParaRPr lang="id-ID" sz="2400" dirty="0" smtClean="0">
              <a:solidFill>
                <a:schemeClr val="accent1">
                  <a:lumMod val="50000"/>
                </a:schemeClr>
              </a:solidFill>
              <a:latin typeface="Arial Rounded MT Bold" panose="020F0704030504030204" pitchFamily="34" charset="0"/>
            </a:endParaRP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Tahapan penelitian </a:t>
            </a:r>
            <a:r>
              <a:rPr lang="id-ID" sz="2400" dirty="0">
                <a:solidFill>
                  <a:schemeClr val="accent1">
                    <a:lumMod val="50000"/>
                  </a:schemeClr>
                </a:solidFill>
                <a:latin typeface="Arial Rounded MT Bold" panose="020F0704030504030204" pitchFamily="34" charset="0"/>
              </a:rPr>
              <a:t>yang akan dilaksanakan, </a:t>
            </a: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Luaran &amp; indikator capaian untuk setiap tahapan</a:t>
            </a: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Teknik pengumpulan data, </a:t>
            </a: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Metoda analisis data, </a:t>
            </a: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Cara penafsiran hasil, dan </a:t>
            </a:r>
          </a:p>
          <a:p>
            <a:pPr marL="1714500" lvl="3" indent="-3429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Teknik pengambilan kesimpulannya.</a:t>
            </a:r>
          </a:p>
          <a:p>
            <a:pPr lvl="2"/>
            <a:endParaRPr lang="id-ID" sz="2400" dirty="0">
              <a:solidFill>
                <a:schemeClr val="accent1">
                  <a:lumMod val="50000"/>
                </a:schemeClr>
              </a:solidFill>
              <a:latin typeface="Arial Rounded MT Bold" panose="020F0704030504030204" pitchFamily="34" charset="0"/>
            </a:endParaRPr>
          </a:p>
        </p:txBody>
      </p:sp>
      <p:sp>
        <p:nvSpPr>
          <p:cNvPr id="5" name="Rectangle 4"/>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1144710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319277"/>
            <a:ext cx="4392488" cy="3477875"/>
          </a:xfrm>
          <a:prstGeom prst="rect">
            <a:avLst/>
          </a:prstGeom>
          <a:noFill/>
        </p:spPr>
        <p:txBody>
          <a:bodyPr wrap="square" rtlCol="0">
            <a:spAutoFit/>
          </a:bodyPr>
          <a:lstStyle/>
          <a:p>
            <a:pPr marL="722313" indent="-722313">
              <a:buFont typeface="+mj-lt"/>
              <a:buAutoNum type="arabicPeriod" startAt="8"/>
            </a:pPr>
            <a:r>
              <a:rPr lang="fi-FI" sz="2800" dirty="0" smtClean="0">
                <a:solidFill>
                  <a:schemeClr val="accent1">
                    <a:lumMod val="50000"/>
                  </a:schemeClr>
                </a:solidFill>
                <a:latin typeface="Arial Rounded MT Bold" panose="020F0704030504030204" pitchFamily="34" charset="0"/>
              </a:rPr>
              <a:t>BAB </a:t>
            </a:r>
            <a:r>
              <a:rPr lang="id-ID" sz="2800" dirty="0" smtClean="0">
                <a:solidFill>
                  <a:schemeClr val="accent1">
                    <a:lumMod val="50000"/>
                  </a:schemeClr>
                </a:solidFill>
                <a:latin typeface="Arial Rounded MT Bold" panose="020F0704030504030204" pitchFamily="34" charset="0"/>
              </a:rPr>
              <a:t>4</a:t>
            </a:r>
            <a:r>
              <a:rPr lang="id-ID" sz="2800" dirty="0">
                <a:solidFill>
                  <a:schemeClr val="accent1">
                    <a:lumMod val="50000"/>
                  </a:schemeClr>
                </a:solidFill>
                <a:latin typeface="Arial Rounded MT Bold" panose="020F0704030504030204" pitchFamily="34" charset="0"/>
              </a:rPr>
              <a:t>. </a:t>
            </a:r>
            <a:r>
              <a:rPr lang="id-ID" sz="2800" dirty="0" smtClean="0">
                <a:solidFill>
                  <a:schemeClr val="accent1">
                    <a:lumMod val="50000"/>
                  </a:schemeClr>
                </a:solidFill>
                <a:latin typeface="Arial Rounded MT Bold" panose="020F0704030504030204" pitchFamily="34" charset="0"/>
              </a:rPr>
              <a:t>BIAYA</a:t>
            </a:r>
          </a:p>
          <a:p>
            <a:pPr lvl="2"/>
            <a:endParaRPr lang="id-ID" sz="2400" dirty="0" smtClean="0">
              <a:solidFill>
                <a:schemeClr val="accent1">
                  <a:lumMod val="50000"/>
                </a:schemeClr>
              </a:solidFill>
              <a:latin typeface="Arial Rounded MT Bold" panose="020F0704030504030204" pitchFamily="34" charset="0"/>
            </a:endParaRPr>
          </a:p>
          <a:p>
            <a:pPr lvl="2"/>
            <a:r>
              <a:rPr lang="sv-SE" sz="2400" dirty="0" smtClean="0">
                <a:solidFill>
                  <a:schemeClr val="accent1">
                    <a:lumMod val="50000"/>
                  </a:schemeClr>
                </a:solidFill>
                <a:latin typeface="Arial Rounded MT Bold" panose="020F0704030504030204" pitchFamily="34" charset="0"/>
              </a:rPr>
              <a:t>Usulan </a:t>
            </a:r>
            <a:r>
              <a:rPr lang="sv-SE" sz="2400" dirty="0">
                <a:solidFill>
                  <a:schemeClr val="accent1">
                    <a:lumMod val="50000"/>
                  </a:schemeClr>
                </a:solidFill>
                <a:latin typeface="Arial Rounded MT Bold" panose="020F0704030504030204" pitchFamily="34" charset="0"/>
              </a:rPr>
              <a:t>anggaran biaya disusun sesuai dengan </a:t>
            </a:r>
            <a:r>
              <a:rPr lang="sv-SE" sz="2400" dirty="0" smtClean="0">
                <a:solidFill>
                  <a:schemeClr val="accent1">
                    <a:lumMod val="50000"/>
                  </a:schemeClr>
                </a:solidFill>
                <a:latin typeface="Arial Rounded MT Bold" panose="020F0704030504030204" pitchFamily="34" charset="0"/>
              </a:rPr>
              <a:t>kebutuhan</a:t>
            </a:r>
            <a:r>
              <a:rPr lang="id-ID" sz="2400" dirty="0" smtClean="0">
                <a:solidFill>
                  <a:schemeClr val="accent1">
                    <a:lumMod val="50000"/>
                  </a:schemeClr>
                </a:solidFill>
                <a:latin typeface="Arial Rounded MT Bold" panose="020F0704030504030204" pitchFamily="34" charset="0"/>
              </a:rPr>
              <a:t>, dilengkapi dengan justifikasinya (Sampaikan pada Lampiran)</a:t>
            </a:r>
            <a:endParaRPr lang="id-ID" sz="2400" dirty="0">
              <a:solidFill>
                <a:schemeClr val="accent1">
                  <a:lumMod val="50000"/>
                </a:schemeClr>
              </a:solidFill>
              <a:latin typeface="Arial Rounded MT Bold" panose="020F0704030504030204" pitchFamily="34" charset="0"/>
            </a:endParaRPr>
          </a:p>
        </p:txBody>
      </p:sp>
      <p:pic>
        <p:nvPicPr>
          <p:cNvPr id="2" name="Picture 1"/>
          <p:cNvPicPr>
            <a:picLocks noChangeAspect="1"/>
          </p:cNvPicPr>
          <p:nvPr/>
        </p:nvPicPr>
        <p:blipFill>
          <a:blip r:embed="rId2"/>
          <a:stretch>
            <a:fillRect/>
          </a:stretch>
        </p:blipFill>
        <p:spPr>
          <a:xfrm>
            <a:off x="5184576" y="60680"/>
            <a:ext cx="4736976" cy="6752696"/>
          </a:xfrm>
          <a:prstGeom prst="rect">
            <a:avLst/>
          </a:prstGeom>
        </p:spPr>
      </p:pic>
      <p:sp>
        <p:nvSpPr>
          <p:cNvPr id="5" name="Right Arrow 4"/>
          <p:cNvSpPr/>
          <p:nvPr/>
        </p:nvSpPr>
        <p:spPr>
          <a:xfrm>
            <a:off x="3156696" y="4312520"/>
            <a:ext cx="1796303"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
        <p:nvSpPr>
          <p:cNvPr id="6" name="Rectangle 5"/>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385731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268760"/>
            <a:ext cx="8928992" cy="2800767"/>
          </a:xfrm>
          <a:prstGeom prst="rect">
            <a:avLst/>
          </a:prstGeom>
          <a:noFill/>
        </p:spPr>
        <p:txBody>
          <a:bodyPr wrap="square" rtlCol="0">
            <a:spAutoFit/>
          </a:bodyPr>
          <a:lstStyle/>
          <a:p>
            <a:pPr marL="722313" indent="-722313">
              <a:buFont typeface="+mj-lt"/>
              <a:buAutoNum type="arabicPeriod" startAt="9"/>
            </a:pPr>
            <a:r>
              <a:rPr lang="fi-FI" sz="2800" dirty="0" smtClean="0">
                <a:solidFill>
                  <a:schemeClr val="accent1">
                    <a:lumMod val="50000"/>
                  </a:schemeClr>
                </a:solidFill>
                <a:latin typeface="Arial Rounded MT Bold" panose="020F0704030504030204" pitchFamily="34" charset="0"/>
              </a:rPr>
              <a:t>BAB </a:t>
            </a:r>
            <a:r>
              <a:rPr lang="id-ID" sz="2800" dirty="0" smtClean="0">
                <a:solidFill>
                  <a:schemeClr val="accent1">
                    <a:lumMod val="50000"/>
                  </a:schemeClr>
                </a:solidFill>
                <a:latin typeface="Arial Rounded MT Bold" panose="020F0704030504030204" pitchFamily="34" charset="0"/>
              </a:rPr>
              <a:t>5</a:t>
            </a:r>
            <a:r>
              <a:rPr lang="id-ID" sz="2800" dirty="0">
                <a:solidFill>
                  <a:schemeClr val="accent1">
                    <a:lumMod val="50000"/>
                  </a:schemeClr>
                </a:solidFill>
                <a:latin typeface="Arial Rounded MT Bold" panose="020F0704030504030204" pitchFamily="34" charset="0"/>
              </a:rPr>
              <a:t>. JADWAL KEGIATAN</a:t>
            </a:r>
          </a:p>
          <a:p>
            <a:endParaRPr lang="id-ID" sz="2800" dirty="0" smtClean="0">
              <a:solidFill>
                <a:schemeClr val="accent1">
                  <a:lumMod val="50000"/>
                </a:schemeClr>
              </a:solidFill>
              <a:latin typeface="Arial Rounded MT Bold" panose="020F0704030504030204" pitchFamily="34" charset="0"/>
            </a:endParaRPr>
          </a:p>
          <a:p>
            <a:pPr marL="914400" lvl="1" indent="-457200">
              <a:buFont typeface="Arial" panose="020B0604020202020204" pitchFamily="34" charset="0"/>
              <a:buChar char="•"/>
            </a:pPr>
            <a:r>
              <a:rPr lang="id-ID" sz="2000" dirty="0" smtClean="0">
                <a:solidFill>
                  <a:schemeClr val="accent1">
                    <a:lumMod val="50000"/>
                  </a:schemeClr>
                </a:solidFill>
                <a:latin typeface="Arial Rounded MT Bold" panose="020F0704030504030204" pitchFamily="34" charset="0"/>
              </a:rPr>
              <a:t>Penelitian </a:t>
            </a:r>
            <a:r>
              <a:rPr lang="id-ID" sz="2000" dirty="0">
                <a:solidFill>
                  <a:schemeClr val="accent1">
                    <a:lumMod val="50000"/>
                  </a:schemeClr>
                </a:solidFill>
                <a:latin typeface="Arial Rounded MT Bold" panose="020F0704030504030204" pitchFamily="34" charset="0"/>
              </a:rPr>
              <a:t>harus diselesaikan paling lama dalam waktu 1 tahun (</a:t>
            </a:r>
            <a:r>
              <a:rPr lang="id-ID" sz="2000" dirty="0" smtClean="0">
                <a:solidFill>
                  <a:schemeClr val="accent1">
                    <a:lumMod val="50000"/>
                  </a:schemeClr>
                </a:solidFill>
                <a:latin typeface="Arial Rounded MT Bold" panose="020F0704030504030204" pitchFamily="34" charset="0"/>
              </a:rPr>
              <a:t>12 </a:t>
            </a:r>
            <a:r>
              <a:rPr lang="fi-FI" sz="2000" dirty="0" smtClean="0">
                <a:solidFill>
                  <a:schemeClr val="accent1">
                    <a:lumMod val="50000"/>
                  </a:schemeClr>
                </a:solidFill>
                <a:latin typeface="Arial Rounded MT Bold" panose="020F0704030504030204" pitchFamily="34" charset="0"/>
              </a:rPr>
              <a:t>bulan</a:t>
            </a:r>
            <a:r>
              <a:rPr lang="fi-FI" sz="2000" dirty="0">
                <a:solidFill>
                  <a:schemeClr val="accent1">
                    <a:lumMod val="50000"/>
                  </a:schemeClr>
                </a:solidFill>
                <a:latin typeface="Arial Rounded MT Bold" panose="020F0704030504030204" pitchFamily="34" charset="0"/>
              </a:rPr>
              <a:t>) dimulai dari saat keputusan pendanaan (</a:t>
            </a:r>
            <a:r>
              <a:rPr lang="fi-FI" sz="2000" dirty="0" smtClean="0">
                <a:solidFill>
                  <a:schemeClr val="accent1">
                    <a:lumMod val="50000"/>
                  </a:schemeClr>
                </a:solidFill>
                <a:latin typeface="Arial Rounded MT Bold" panose="020F0704030504030204" pitchFamily="34" charset="0"/>
              </a:rPr>
              <a:t>panandatanganan</a:t>
            </a:r>
            <a:r>
              <a:rPr lang="id-ID" sz="2000" dirty="0" smtClean="0">
                <a:solidFill>
                  <a:schemeClr val="accent1">
                    <a:lumMod val="50000"/>
                  </a:schemeClr>
                </a:solidFill>
                <a:latin typeface="Arial Rounded MT Bold" panose="020F0704030504030204" pitchFamily="34" charset="0"/>
              </a:rPr>
              <a:t> kontrak).</a:t>
            </a:r>
          </a:p>
          <a:p>
            <a:pPr marL="914400" lvl="1" indent="-457200">
              <a:buFont typeface="Arial" panose="020B0604020202020204" pitchFamily="34" charset="0"/>
              <a:buChar char="•"/>
            </a:pPr>
            <a:endParaRPr lang="id-ID" sz="2000" dirty="0">
              <a:solidFill>
                <a:schemeClr val="accent1">
                  <a:lumMod val="50000"/>
                </a:schemeClr>
              </a:solidFill>
              <a:latin typeface="Arial Rounded MT Bold" panose="020F0704030504030204" pitchFamily="34" charset="0"/>
            </a:endParaRPr>
          </a:p>
          <a:p>
            <a:pPr marL="914400" lvl="1" indent="-457200">
              <a:buFont typeface="Arial" panose="020B0604020202020204" pitchFamily="34" charset="0"/>
              <a:buChar char="•"/>
            </a:pPr>
            <a:r>
              <a:rPr lang="id-ID" sz="2000" dirty="0">
                <a:solidFill>
                  <a:schemeClr val="accent1">
                    <a:lumMod val="50000"/>
                  </a:schemeClr>
                </a:solidFill>
                <a:latin typeface="Arial Rounded MT Bold" panose="020F0704030504030204" pitchFamily="34" charset="0"/>
              </a:rPr>
              <a:t>Jadwal kegiatan perlu disusun sesuai dengan rencana </a:t>
            </a:r>
            <a:r>
              <a:rPr lang="id-ID" sz="2000" dirty="0" smtClean="0">
                <a:solidFill>
                  <a:schemeClr val="accent1">
                    <a:lumMod val="50000"/>
                  </a:schemeClr>
                </a:solidFill>
                <a:latin typeface="Arial Rounded MT Bold" panose="020F0704030504030204" pitchFamily="34" charset="0"/>
              </a:rPr>
              <a:t>pelaksanaan penelitian </a:t>
            </a:r>
            <a:r>
              <a:rPr lang="id-ID" sz="2000" dirty="0">
                <a:solidFill>
                  <a:schemeClr val="accent1">
                    <a:lumMod val="50000"/>
                  </a:schemeClr>
                </a:solidFill>
                <a:latin typeface="Arial Rounded MT Bold" panose="020F0704030504030204" pitchFamily="34" charset="0"/>
              </a:rPr>
              <a:t>yang </a:t>
            </a:r>
            <a:r>
              <a:rPr lang="id-ID" sz="2000" dirty="0" smtClean="0">
                <a:solidFill>
                  <a:schemeClr val="accent1">
                    <a:lumMod val="50000"/>
                  </a:schemeClr>
                </a:solidFill>
                <a:latin typeface="Arial Rounded MT Bold" panose="020F0704030504030204" pitchFamily="34" charset="0"/>
              </a:rPr>
              <a:t>diajukan</a:t>
            </a:r>
            <a:endParaRPr lang="id-ID" sz="2000" dirty="0">
              <a:solidFill>
                <a:schemeClr val="accent1">
                  <a:lumMod val="50000"/>
                </a:schemeClr>
              </a:solidFill>
              <a:latin typeface="Arial Rounded MT Bold" panose="020F07040305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236504205"/>
              </p:ext>
            </p:extLst>
          </p:nvPr>
        </p:nvGraphicFramePr>
        <p:xfrm>
          <a:off x="2072680" y="4082502"/>
          <a:ext cx="6705077" cy="2266950"/>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xmlns="" val="226799987"/>
                    </a:ext>
                  </a:extLst>
                </a:gridCol>
                <a:gridCol w="241300">
                  <a:extLst>
                    <a:ext uri="{9D8B030D-6E8A-4147-A177-3AD203B41FA5}">
                      <a16:colId xmlns:a16="http://schemas.microsoft.com/office/drawing/2014/main" xmlns="" val="1876482557"/>
                    </a:ext>
                  </a:extLst>
                </a:gridCol>
                <a:gridCol w="241300">
                  <a:extLst>
                    <a:ext uri="{9D8B030D-6E8A-4147-A177-3AD203B41FA5}">
                      <a16:colId xmlns:a16="http://schemas.microsoft.com/office/drawing/2014/main" xmlns="" val="1083257456"/>
                    </a:ext>
                  </a:extLst>
                </a:gridCol>
                <a:gridCol w="241300">
                  <a:extLst>
                    <a:ext uri="{9D8B030D-6E8A-4147-A177-3AD203B41FA5}">
                      <a16:colId xmlns:a16="http://schemas.microsoft.com/office/drawing/2014/main" xmlns="" val="2734149268"/>
                    </a:ext>
                  </a:extLst>
                </a:gridCol>
                <a:gridCol w="241300">
                  <a:extLst>
                    <a:ext uri="{9D8B030D-6E8A-4147-A177-3AD203B41FA5}">
                      <a16:colId xmlns:a16="http://schemas.microsoft.com/office/drawing/2014/main" xmlns="" val="2452452147"/>
                    </a:ext>
                  </a:extLst>
                </a:gridCol>
                <a:gridCol w="241300">
                  <a:extLst>
                    <a:ext uri="{9D8B030D-6E8A-4147-A177-3AD203B41FA5}">
                      <a16:colId xmlns:a16="http://schemas.microsoft.com/office/drawing/2014/main" xmlns="" val="2975846490"/>
                    </a:ext>
                  </a:extLst>
                </a:gridCol>
                <a:gridCol w="241300">
                  <a:extLst>
                    <a:ext uri="{9D8B030D-6E8A-4147-A177-3AD203B41FA5}">
                      <a16:colId xmlns:a16="http://schemas.microsoft.com/office/drawing/2014/main" xmlns="" val="2985890729"/>
                    </a:ext>
                  </a:extLst>
                </a:gridCol>
                <a:gridCol w="241300">
                  <a:extLst>
                    <a:ext uri="{9D8B030D-6E8A-4147-A177-3AD203B41FA5}">
                      <a16:colId xmlns:a16="http://schemas.microsoft.com/office/drawing/2014/main" xmlns="" val="973230080"/>
                    </a:ext>
                  </a:extLst>
                </a:gridCol>
                <a:gridCol w="241300">
                  <a:extLst>
                    <a:ext uri="{9D8B030D-6E8A-4147-A177-3AD203B41FA5}">
                      <a16:colId xmlns:a16="http://schemas.microsoft.com/office/drawing/2014/main" xmlns="" val="1007350477"/>
                    </a:ext>
                  </a:extLst>
                </a:gridCol>
                <a:gridCol w="241300">
                  <a:extLst>
                    <a:ext uri="{9D8B030D-6E8A-4147-A177-3AD203B41FA5}">
                      <a16:colId xmlns:a16="http://schemas.microsoft.com/office/drawing/2014/main" xmlns="" val="3233278502"/>
                    </a:ext>
                  </a:extLst>
                </a:gridCol>
                <a:gridCol w="395287">
                  <a:extLst>
                    <a:ext uri="{9D8B030D-6E8A-4147-A177-3AD203B41FA5}">
                      <a16:colId xmlns:a16="http://schemas.microsoft.com/office/drawing/2014/main" xmlns="" val="2154517709"/>
                    </a:ext>
                  </a:extLst>
                </a:gridCol>
                <a:gridCol w="382677">
                  <a:extLst>
                    <a:ext uri="{9D8B030D-6E8A-4147-A177-3AD203B41FA5}">
                      <a16:colId xmlns:a16="http://schemas.microsoft.com/office/drawing/2014/main" xmlns="" val="780124309"/>
                    </a:ext>
                  </a:extLst>
                </a:gridCol>
                <a:gridCol w="371037">
                  <a:extLst>
                    <a:ext uri="{9D8B030D-6E8A-4147-A177-3AD203B41FA5}">
                      <a16:colId xmlns:a16="http://schemas.microsoft.com/office/drawing/2014/main" xmlns="" val="3338639055"/>
                    </a:ext>
                  </a:extLst>
                </a:gridCol>
              </a:tblGrid>
              <a:tr h="256625">
                <a:tc rowSpan="2">
                  <a:txBody>
                    <a:bodyPr/>
                    <a:lstStyle/>
                    <a:p>
                      <a:pPr algn="ctr" fontAlgn="b"/>
                      <a:endParaRPr lang="id-ID" sz="700" b="1" u="none" strike="noStrike" dirty="0" smtClean="0">
                        <a:effectLst/>
                      </a:endParaRPr>
                    </a:p>
                    <a:p>
                      <a:pPr algn="ctr" fontAlgn="b"/>
                      <a:r>
                        <a:rPr lang="id-ID" sz="2000" b="1" u="none" strike="noStrike" dirty="0" smtClean="0">
                          <a:effectLst/>
                        </a:rPr>
                        <a:t>Kegiatan</a:t>
                      </a:r>
                    </a:p>
                    <a:p>
                      <a:pPr algn="ctr" fontAlgn="b"/>
                      <a:endParaRPr lang="id-ID"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b"/>
                      <a:r>
                        <a:rPr lang="id-ID" sz="1800" u="none" strike="noStrike">
                          <a:effectLst/>
                        </a:rPr>
                        <a:t>Buan ke</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94914015"/>
                  </a:ext>
                </a:extLst>
              </a:tr>
              <a:tr h="303127">
                <a:tc vMerge="1">
                  <a:txBody>
                    <a:bodyPr/>
                    <a:lstStyle/>
                    <a:p>
                      <a:endParaRPr lang="id-ID"/>
                    </a:p>
                  </a:txBody>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2</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3</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4</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5</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6</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7</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8</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9</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10</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11</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d-ID" sz="2400" u="none" strike="noStrike" dirty="0">
                          <a:effectLst/>
                        </a:rPr>
                        <a:t>12</a:t>
                      </a:r>
                      <a:endParaRPr lang="id-ID"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831162"/>
                  </a:ext>
                </a:extLst>
              </a:tr>
              <a:tr h="256625">
                <a:tc>
                  <a:txBody>
                    <a:bodyPr/>
                    <a:lstStyle/>
                    <a:p>
                      <a:pPr algn="l" fontAlgn="b"/>
                      <a:r>
                        <a:rPr lang="id-ID" sz="2000" b="1" u="none" strike="noStrike" dirty="0" smtClean="0">
                          <a:effectLst/>
                        </a:rPr>
                        <a:t> Kegiatan </a:t>
                      </a:r>
                      <a:r>
                        <a:rPr lang="id-ID" sz="2000" b="1" u="none" strike="noStrike" dirty="0">
                          <a:effectLst/>
                        </a:rPr>
                        <a:t>1</a:t>
                      </a:r>
                      <a:endParaRPr lang="id-ID"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2661746"/>
                  </a:ext>
                </a:extLst>
              </a:tr>
              <a:tr h="256625">
                <a:tc>
                  <a:txBody>
                    <a:bodyPr/>
                    <a:lstStyle/>
                    <a:p>
                      <a:pPr algn="l" fontAlgn="b"/>
                      <a:r>
                        <a:rPr lang="id-ID" sz="2000" b="1" u="none" strike="noStrike" dirty="0" smtClean="0">
                          <a:effectLst/>
                        </a:rPr>
                        <a:t> Kegiatan </a:t>
                      </a:r>
                      <a:r>
                        <a:rPr lang="id-ID" sz="2000" b="1" u="none" strike="noStrike" dirty="0">
                          <a:effectLst/>
                        </a:rPr>
                        <a:t>2</a:t>
                      </a:r>
                      <a:endParaRPr lang="id-ID"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4350009"/>
                  </a:ext>
                </a:extLst>
              </a:tr>
              <a:tr h="256625">
                <a:tc>
                  <a:txBody>
                    <a:bodyPr/>
                    <a:lstStyle/>
                    <a:p>
                      <a:pPr algn="l" fontAlgn="b"/>
                      <a:r>
                        <a:rPr lang="id-ID" sz="2000" b="1" u="none" strike="noStrike" dirty="0" smtClean="0">
                          <a:effectLst/>
                        </a:rPr>
                        <a:t> ... Dst...</a:t>
                      </a:r>
                      <a:endParaRPr lang="id-ID"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1850880"/>
                  </a:ext>
                </a:extLst>
              </a:tr>
              <a:tr h="256625">
                <a:tc>
                  <a:txBody>
                    <a:bodyPr/>
                    <a:lstStyle/>
                    <a:p>
                      <a:pPr algn="l" fontAlgn="b"/>
                      <a:r>
                        <a:rPr lang="id-ID" sz="2000" b="1" u="none" strike="noStrike" dirty="0">
                          <a:effectLst/>
                        </a:rPr>
                        <a:t> </a:t>
                      </a:r>
                      <a:r>
                        <a:rPr lang="id-ID" sz="2000" b="1" u="none" strike="noStrike" dirty="0" smtClean="0">
                          <a:effectLst/>
                        </a:rPr>
                        <a:t>... Dst...</a:t>
                      </a:r>
                      <a:endParaRPr lang="id-ID"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0376860"/>
                  </a:ext>
                </a:extLst>
              </a:tr>
              <a:tr h="293501">
                <a:tc>
                  <a:txBody>
                    <a:bodyPr/>
                    <a:lstStyle/>
                    <a:p>
                      <a:pPr algn="l" fontAlgn="b"/>
                      <a:r>
                        <a:rPr lang="id-ID" sz="2000" b="1" u="none" strike="noStrike" dirty="0" smtClean="0">
                          <a:effectLst/>
                        </a:rPr>
                        <a:t> Pengumpulan </a:t>
                      </a:r>
                      <a:r>
                        <a:rPr lang="id-ID" sz="2000" b="1" u="none" strike="noStrike" dirty="0">
                          <a:effectLst/>
                        </a:rPr>
                        <a:t>Laporan akhir</a:t>
                      </a:r>
                      <a:endParaRPr lang="id-ID"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l" fontAlgn="b"/>
                      <a:r>
                        <a:rPr lang="id-ID" sz="1800" u="none" strike="noStrike">
                          <a:effectLst/>
                        </a:rPr>
                        <a:t> </a:t>
                      </a:r>
                      <a:endParaRPr lang="id-ID"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d-ID" sz="1800" u="none" strike="noStrike" dirty="0">
                          <a:effectLst/>
                        </a:rPr>
                        <a:t> </a:t>
                      </a:r>
                      <a:endParaRPr lang="id-ID"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175948"/>
                  </a:ext>
                </a:extLst>
              </a:tr>
            </a:tbl>
          </a:graphicData>
        </a:graphic>
      </p:graphicFrame>
      <p:sp>
        <p:nvSpPr>
          <p:cNvPr id="8" name="Rectangle 7"/>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519078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627" y="116632"/>
            <a:ext cx="5206875" cy="646331"/>
          </a:xfrm>
          <a:prstGeom prst="rect">
            <a:avLst/>
          </a:prstGeom>
        </p:spPr>
        <p:txBody>
          <a:bodyPr wrap="none">
            <a:spAutoFit/>
          </a:bodyPr>
          <a:lstStyle/>
          <a:p>
            <a:pPr lvl="0">
              <a:defRPr/>
            </a:pPr>
            <a:r>
              <a:rPr lang="id-ID" sz="3600" b="1" kern="0" dirty="0" smtClean="0">
                <a:solidFill>
                  <a:sysClr val="window" lastClr="FFFFFF"/>
                </a:solidFill>
                <a:latin typeface="Tahoma" pitchFamily="34" charset="0"/>
                <a:ea typeface="Tahoma" pitchFamily="34" charset="0"/>
                <a:cs typeface="Tahoma" pitchFamily="34" charset="0"/>
              </a:rPr>
              <a:t>TEMA IRN 2019-2020</a:t>
            </a:r>
            <a:endParaRPr lang="en-US" sz="3600" b="1" kern="0" dirty="0">
              <a:solidFill>
                <a:sysClr val="window" lastClr="FFFFFF"/>
              </a:solidFill>
              <a:latin typeface="Tahoma" pitchFamily="34" charset="0"/>
              <a:ea typeface="Tahoma" pitchFamily="34" charset="0"/>
              <a:cs typeface="Tahoma" pitchFamily="34" charset="0"/>
            </a:endParaRPr>
          </a:p>
        </p:txBody>
      </p:sp>
      <p:sp>
        <p:nvSpPr>
          <p:cNvPr id="5" name="Rectangle 4"/>
          <p:cNvSpPr/>
          <p:nvPr/>
        </p:nvSpPr>
        <p:spPr>
          <a:xfrm>
            <a:off x="488504" y="2204864"/>
            <a:ext cx="8568952" cy="3170099"/>
          </a:xfrm>
          <a:prstGeom prst="rect">
            <a:avLst/>
          </a:prstGeom>
        </p:spPr>
        <p:txBody>
          <a:bodyPr wrap="square">
            <a:spAutoFit/>
          </a:bodyPr>
          <a:lstStyle/>
          <a:p>
            <a:pPr algn="ctr"/>
            <a:r>
              <a:rPr lang="id-ID" sz="4000" b="1" dirty="0" smtClean="0">
                <a:solidFill>
                  <a:srgbClr val="002060"/>
                </a:solidFill>
              </a:rPr>
              <a:t>Pengembangan </a:t>
            </a:r>
            <a:r>
              <a:rPr lang="id-ID" sz="4000" b="1" dirty="0">
                <a:solidFill>
                  <a:srgbClr val="002060"/>
                </a:solidFill>
              </a:rPr>
              <a:t>sistem pangan berkelanjutan berbasis potensi dan kearifan lokal untuk peningkatan kesehatan, kecerdasan dan </a:t>
            </a:r>
            <a:endParaRPr lang="id-ID" sz="4000" b="1" dirty="0" smtClean="0">
              <a:solidFill>
                <a:srgbClr val="002060"/>
              </a:solidFill>
            </a:endParaRPr>
          </a:p>
          <a:p>
            <a:pPr algn="ctr"/>
            <a:r>
              <a:rPr lang="id-ID" sz="4000" b="1" dirty="0" smtClean="0">
                <a:solidFill>
                  <a:srgbClr val="002060"/>
                </a:solidFill>
              </a:rPr>
              <a:t>prestasi bangsa</a:t>
            </a:r>
            <a:endParaRPr lang="en-US" sz="40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443352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268760"/>
            <a:ext cx="7920880" cy="3908762"/>
          </a:xfrm>
          <a:prstGeom prst="rect">
            <a:avLst/>
          </a:prstGeom>
          <a:noFill/>
        </p:spPr>
        <p:txBody>
          <a:bodyPr wrap="square" rtlCol="0">
            <a:spAutoFit/>
          </a:bodyPr>
          <a:lstStyle/>
          <a:p>
            <a:pPr marL="722313" indent="-722313">
              <a:buFont typeface="+mj-lt"/>
              <a:buAutoNum type="arabicPeriod" startAt="10"/>
            </a:pPr>
            <a:r>
              <a:rPr lang="fi-FI" sz="2800" dirty="0" smtClean="0">
                <a:solidFill>
                  <a:schemeClr val="accent1">
                    <a:lumMod val="50000"/>
                  </a:schemeClr>
                </a:solidFill>
                <a:latin typeface="Arial Rounded MT Bold" panose="020F0704030504030204" pitchFamily="34" charset="0"/>
              </a:rPr>
              <a:t>BAB </a:t>
            </a:r>
            <a:r>
              <a:rPr lang="sv-SE" sz="2800" dirty="0" smtClean="0">
                <a:solidFill>
                  <a:schemeClr val="accent1">
                    <a:lumMod val="50000"/>
                  </a:schemeClr>
                </a:solidFill>
                <a:latin typeface="Arial Rounded MT Bold" panose="020F0704030504030204" pitchFamily="34" charset="0"/>
              </a:rPr>
              <a:t>6</a:t>
            </a:r>
            <a:r>
              <a:rPr lang="sv-SE" sz="2800" dirty="0">
                <a:solidFill>
                  <a:schemeClr val="accent1">
                    <a:lumMod val="50000"/>
                  </a:schemeClr>
                </a:solidFill>
                <a:latin typeface="Arial Rounded MT Bold" panose="020F0704030504030204" pitchFamily="34" charset="0"/>
              </a:rPr>
              <a:t>. DAFTAR </a:t>
            </a:r>
            <a:r>
              <a:rPr lang="sv-SE" sz="2800" dirty="0" smtClean="0">
                <a:solidFill>
                  <a:schemeClr val="accent1">
                    <a:lumMod val="50000"/>
                  </a:schemeClr>
                </a:solidFill>
                <a:latin typeface="Arial Rounded MT Bold" panose="020F0704030504030204" pitchFamily="34" charset="0"/>
              </a:rPr>
              <a:t>PUSTAKA</a:t>
            </a:r>
            <a:endParaRPr lang="id-ID" sz="2800" dirty="0" smtClean="0">
              <a:solidFill>
                <a:schemeClr val="accent1">
                  <a:lumMod val="50000"/>
                </a:schemeClr>
              </a:solidFill>
              <a:latin typeface="Arial Rounded MT Bold" panose="020F0704030504030204" pitchFamily="34" charset="0"/>
            </a:endParaRPr>
          </a:p>
          <a:p>
            <a:pPr marL="722313" indent="-722313">
              <a:buFont typeface="+mj-lt"/>
              <a:buAutoNum type="arabicPeriod" startAt="10"/>
            </a:pPr>
            <a:endParaRPr lang="sv-SE" sz="2800" dirty="0">
              <a:solidFill>
                <a:schemeClr val="accent1">
                  <a:lumMod val="50000"/>
                </a:schemeClr>
              </a:solidFill>
              <a:latin typeface="Arial Rounded MT Bold" panose="020F0704030504030204" pitchFamily="34" charset="0"/>
            </a:endParaRPr>
          </a:p>
          <a:p>
            <a:pPr marL="914400" lvl="1" indent="-457200">
              <a:buFont typeface="Arial" panose="020B0604020202020204" pitchFamily="34" charset="0"/>
              <a:buChar char="•"/>
            </a:pPr>
            <a:r>
              <a:rPr lang="id-ID" sz="2400" dirty="0">
                <a:solidFill>
                  <a:schemeClr val="accent1">
                    <a:lumMod val="50000"/>
                  </a:schemeClr>
                </a:solidFill>
                <a:latin typeface="Arial Rounded MT Bold" panose="020F0704030504030204" pitchFamily="34" charset="0"/>
              </a:rPr>
              <a:t>Daftar Pustaka disusun berdasarkan sistem nama penulis </a:t>
            </a:r>
            <a:r>
              <a:rPr lang="id-ID" sz="2400" dirty="0" smtClean="0">
                <a:solidFill>
                  <a:schemeClr val="accent1">
                    <a:lumMod val="50000"/>
                  </a:schemeClr>
                </a:solidFill>
                <a:latin typeface="Arial Rounded MT Bold" panose="020F0704030504030204" pitchFamily="34" charset="0"/>
              </a:rPr>
              <a:t>dan tahun </a:t>
            </a:r>
            <a:r>
              <a:rPr lang="id-ID" sz="2400" dirty="0">
                <a:solidFill>
                  <a:schemeClr val="accent1">
                    <a:lumMod val="50000"/>
                  </a:schemeClr>
                </a:solidFill>
                <a:latin typeface="Arial Rounded MT Bold" panose="020F0704030504030204" pitchFamily="34" charset="0"/>
              </a:rPr>
              <a:t>penerbitan, dengan urutan abjad nama penulis, </a:t>
            </a:r>
            <a:r>
              <a:rPr lang="id-ID" sz="2400" dirty="0" smtClean="0">
                <a:solidFill>
                  <a:schemeClr val="accent1">
                    <a:lumMod val="50000"/>
                  </a:schemeClr>
                </a:solidFill>
                <a:latin typeface="Arial Rounded MT Bold" panose="020F0704030504030204" pitchFamily="34" charset="0"/>
              </a:rPr>
              <a:t>tahun, judul </a:t>
            </a:r>
            <a:r>
              <a:rPr lang="id-ID" sz="2400" dirty="0">
                <a:solidFill>
                  <a:schemeClr val="accent1">
                    <a:lumMod val="50000"/>
                  </a:schemeClr>
                </a:solidFill>
                <a:latin typeface="Arial Rounded MT Bold" panose="020F0704030504030204" pitchFamily="34" charset="0"/>
              </a:rPr>
              <a:t>tulisan, dan </a:t>
            </a:r>
            <a:r>
              <a:rPr lang="id-ID" sz="2400" dirty="0" smtClean="0">
                <a:solidFill>
                  <a:schemeClr val="accent1">
                    <a:lumMod val="50000"/>
                  </a:schemeClr>
                </a:solidFill>
                <a:latin typeface="Arial Rounded MT Bold" panose="020F0704030504030204" pitchFamily="34" charset="0"/>
              </a:rPr>
              <a:t>sumber.</a:t>
            </a:r>
          </a:p>
          <a:p>
            <a:pPr marL="914400" lvl="1" indent="-457200">
              <a:buFont typeface="Arial" panose="020B0604020202020204" pitchFamily="34" charset="0"/>
              <a:buChar char="•"/>
            </a:pPr>
            <a:endParaRPr lang="id-ID" sz="2400" dirty="0" smtClean="0">
              <a:solidFill>
                <a:schemeClr val="accent1">
                  <a:lumMod val="50000"/>
                </a:schemeClr>
              </a:solidFill>
              <a:latin typeface="Arial Rounded MT Bold" panose="020F0704030504030204" pitchFamily="34" charset="0"/>
            </a:endParaRPr>
          </a:p>
          <a:p>
            <a:pPr marL="914400" lvl="1" indent="-457200">
              <a:buFont typeface="Arial" panose="020B0604020202020204" pitchFamily="34" charset="0"/>
              <a:buChar char="•"/>
            </a:pPr>
            <a:r>
              <a:rPr lang="id-ID" sz="2400" dirty="0" smtClean="0">
                <a:solidFill>
                  <a:schemeClr val="accent1">
                    <a:lumMod val="50000"/>
                  </a:schemeClr>
                </a:solidFill>
                <a:latin typeface="Arial Rounded MT Bold" panose="020F0704030504030204" pitchFamily="34" charset="0"/>
              </a:rPr>
              <a:t>Hanya </a:t>
            </a:r>
            <a:r>
              <a:rPr lang="id-ID" sz="2400" dirty="0">
                <a:solidFill>
                  <a:schemeClr val="accent1">
                    <a:lumMod val="50000"/>
                  </a:schemeClr>
                </a:solidFill>
                <a:latin typeface="Arial Rounded MT Bold" panose="020F0704030504030204" pitchFamily="34" charset="0"/>
              </a:rPr>
              <a:t>pustaka yang dikutip dalam proposal penelitian </a:t>
            </a:r>
            <a:r>
              <a:rPr lang="id-ID" sz="2400" dirty="0" smtClean="0">
                <a:solidFill>
                  <a:schemeClr val="accent1">
                    <a:lumMod val="50000"/>
                  </a:schemeClr>
                </a:solidFill>
                <a:latin typeface="Arial Rounded MT Bold" panose="020F0704030504030204" pitchFamily="34" charset="0"/>
              </a:rPr>
              <a:t>yang </a:t>
            </a:r>
            <a:r>
              <a:rPr lang="it-IT" sz="2400" dirty="0" smtClean="0">
                <a:solidFill>
                  <a:schemeClr val="accent1">
                    <a:lumMod val="50000"/>
                  </a:schemeClr>
                </a:solidFill>
                <a:latin typeface="Arial Rounded MT Bold" panose="020F0704030504030204" pitchFamily="34" charset="0"/>
              </a:rPr>
              <a:t>dicantumkan </a:t>
            </a:r>
            <a:r>
              <a:rPr lang="it-IT" sz="2400" dirty="0">
                <a:solidFill>
                  <a:schemeClr val="accent1">
                    <a:lumMod val="50000"/>
                  </a:schemeClr>
                </a:solidFill>
                <a:latin typeface="Arial Rounded MT Bold" panose="020F0704030504030204" pitchFamily="34" charset="0"/>
              </a:rPr>
              <a:t>di dalam Daftar Pustaka</a:t>
            </a:r>
            <a:r>
              <a:rPr lang="it-IT" sz="2400" dirty="0" smtClean="0">
                <a:solidFill>
                  <a:schemeClr val="accent1">
                    <a:lumMod val="50000"/>
                  </a:schemeClr>
                </a:solidFill>
                <a:latin typeface="Arial Rounded MT Bold" panose="020F0704030504030204" pitchFamily="34" charset="0"/>
              </a:rPr>
              <a:t>.</a:t>
            </a:r>
            <a:endParaRPr lang="it-IT" sz="2400" dirty="0">
              <a:solidFill>
                <a:schemeClr val="accent1">
                  <a:lumMod val="50000"/>
                </a:schemeClr>
              </a:solidFill>
              <a:latin typeface="Arial Rounded MT Bold" panose="020F0704030504030204" pitchFamily="34" charset="0"/>
            </a:endParaRPr>
          </a:p>
        </p:txBody>
      </p:sp>
      <p:sp>
        <p:nvSpPr>
          <p:cNvPr id="5" name="Rectangle 4"/>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386645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488" y="1268760"/>
            <a:ext cx="3816424" cy="4647426"/>
          </a:xfrm>
          <a:prstGeom prst="rect">
            <a:avLst/>
          </a:prstGeom>
          <a:noFill/>
        </p:spPr>
        <p:txBody>
          <a:bodyPr wrap="square" rtlCol="0">
            <a:spAutoFit/>
          </a:bodyPr>
          <a:lstStyle/>
          <a:p>
            <a:pPr marL="722313" indent="-722313">
              <a:buFont typeface="+mj-lt"/>
              <a:buAutoNum type="arabicPeriod" startAt="11"/>
            </a:pPr>
            <a:r>
              <a:rPr lang="id-ID" sz="2800" dirty="0" smtClean="0">
                <a:solidFill>
                  <a:schemeClr val="accent1">
                    <a:lumMod val="50000"/>
                  </a:schemeClr>
                </a:solidFill>
                <a:latin typeface="Arial Rounded MT Bold" panose="020F0704030504030204" pitchFamily="34" charset="0"/>
              </a:rPr>
              <a:t>LAMPIRAN</a:t>
            </a:r>
          </a:p>
          <a:p>
            <a:endParaRPr lang="id-ID" sz="2800" dirty="0">
              <a:solidFill>
                <a:schemeClr val="accent1">
                  <a:lumMod val="50000"/>
                </a:schemeClr>
              </a:solidFill>
              <a:latin typeface="Arial Rounded MT Bold" panose="020F0704030504030204" pitchFamily="34" charset="0"/>
            </a:endParaRPr>
          </a:p>
          <a:p>
            <a:pPr marL="914400" lvl="1" indent="-457200">
              <a:buFontTx/>
              <a:buChar char="-"/>
            </a:pPr>
            <a:r>
              <a:rPr lang="fi-FI" sz="2400" dirty="0">
                <a:solidFill>
                  <a:schemeClr val="accent1">
                    <a:lumMod val="50000"/>
                  </a:schemeClr>
                </a:solidFill>
                <a:latin typeface="Arial Rounded MT Bold" panose="020F0704030504030204" pitchFamily="34" charset="0"/>
              </a:rPr>
              <a:t>Surat Pernyataan Peserta/Peneliti</a:t>
            </a:r>
            <a:endParaRPr lang="id-ID" sz="2400" dirty="0">
              <a:solidFill>
                <a:schemeClr val="accent1">
                  <a:lumMod val="50000"/>
                </a:schemeClr>
              </a:solidFill>
              <a:latin typeface="Arial Rounded MT Bold" panose="020F0704030504030204" pitchFamily="34" charset="0"/>
            </a:endParaRPr>
          </a:p>
          <a:p>
            <a:pPr marL="914400" lvl="1" indent="-457200">
              <a:buFontTx/>
              <a:buChar char="-"/>
            </a:pPr>
            <a:r>
              <a:rPr lang="fi-FI" sz="2400" dirty="0" smtClean="0">
                <a:solidFill>
                  <a:schemeClr val="accent1">
                    <a:lumMod val="50000"/>
                  </a:schemeClr>
                </a:solidFill>
                <a:latin typeface="Arial Rounded MT Bold" panose="020F0704030504030204" pitchFamily="34" charset="0"/>
              </a:rPr>
              <a:t>Biodata</a:t>
            </a:r>
            <a:r>
              <a:rPr lang="id-ID" sz="2400" dirty="0" smtClean="0">
                <a:solidFill>
                  <a:schemeClr val="accent1">
                    <a:lumMod val="50000"/>
                  </a:schemeClr>
                </a:solidFill>
                <a:latin typeface="Arial Rounded MT Bold" panose="020F0704030504030204" pitchFamily="34" charset="0"/>
              </a:rPr>
              <a:t> </a:t>
            </a:r>
            <a:r>
              <a:rPr lang="fi-FI" sz="2400" dirty="0" smtClean="0">
                <a:solidFill>
                  <a:schemeClr val="accent1">
                    <a:lumMod val="50000"/>
                  </a:schemeClr>
                </a:solidFill>
                <a:latin typeface="Arial Rounded MT Bold" panose="020F0704030504030204" pitchFamily="34" charset="0"/>
              </a:rPr>
              <a:t>pengusul/</a:t>
            </a:r>
            <a:r>
              <a:rPr lang="id-ID" sz="2400" dirty="0" smtClean="0">
                <a:solidFill>
                  <a:schemeClr val="accent1">
                    <a:lumMod val="50000"/>
                  </a:schemeClr>
                </a:solidFill>
                <a:latin typeface="Arial Rounded MT Bold" panose="020F0704030504030204" pitchFamily="34" charset="0"/>
              </a:rPr>
              <a:t>           </a:t>
            </a:r>
            <a:r>
              <a:rPr lang="fi-FI" sz="2400" dirty="0" smtClean="0">
                <a:solidFill>
                  <a:schemeClr val="accent1">
                    <a:lumMod val="50000"/>
                  </a:schemeClr>
                </a:solidFill>
                <a:latin typeface="Arial Rounded MT Bold" panose="020F0704030504030204" pitchFamily="34" charset="0"/>
              </a:rPr>
              <a:t>mahasiswa</a:t>
            </a:r>
            <a:r>
              <a:rPr lang="id-ID" sz="2400" dirty="0" smtClean="0">
                <a:solidFill>
                  <a:schemeClr val="accent1">
                    <a:lumMod val="50000"/>
                  </a:schemeClr>
                </a:solidFill>
                <a:latin typeface="Arial Rounded MT Bold" panose="020F0704030504030204" pitchFamily="34" charset="0"/>
              </a:rPr>
              <a:t> </a:t>
            </a:r>
            <a:r>
              <a:rPr lang="fi-FI" sz="2400" dirty="0" smtClean="0">
                <a:solidFill>
                  <a:schemeClr val="accent1">
                    <a:lumMod val="50000"/>
                  </a:schemeClr>
                </a:solidFill>
                <a:latin typeface="Arial Rounded MT Bold" panose="020F0704030504030204" pitchFamily="34" charset="0"/>
              </a:rPr>
              <a:t>peneliti</a:t>
            </a:r>
            <a:endParaRPr lang="id-ID" sz="2400" dirty="0" smtClean="0">
              <a:solidFill>
                <a:schemeClr val="accent1">
                  <a:lumMod val="50000"/>
                </a:schemeClr>
              </a:solidFill>
              <a:latin typeface="Arial Rounded MT Bold" panose="020F0704030504030204" pitchFamily="34" charset="0"/>
            </a:endParaRPr>
          </a:p>
          <a:p>
            <a:pPr marL="914400" lvl="1" indent="-457200">
              <a:buFontTx/>
              <a:buChar char="-"/>
            </a:pPr>
            <a:r>
              <a:rPr lang="id-ID" sz="2400" dirty="0" smtClean="0">
                <a:solidFill>
                  <a:schemeClr val="accent1">
                    <a:lumMod val="50000"/>
                  </a:schemeClr>
                </a:solidFill>
                <a:latin typeface="Arial Rounded MT Bold" panose="020F0704030504030204" pitchFamily="34" charset="0"/>
              </a:rPr>
              <a:t>Biodata Dosen          Pembimbing</a:t>
            </a:r>
            <a:endParaRPr lang="id-ID" sz="2400" dirty="0">
              <a:solidFill>
                <a:schemeClr val="accent1">
                  <a:lumMod val="50000"/>
                </a:schemeClr>
              </a:solidFill>
              <a:latin typeface="Arial Rounded MT Bold" panose="020F0704030504030204" pitchFamily="34" charset="0"/>
            </a:endParaRPr>
          </a:p>
          <a:p>
            <a:pPr marL="914400" lvl="1" indent="-457200">
              <a:buFontTx/>
              <a:buChar char="-"/>
            </a:pPr>
            <a:r>
              <a:rPr lang="es-ES" sz="2400" dirty="0" err="1" smtClean="0">
                <a:solidFill>
                  <a:schemeClr val="accent1">
                    <a:lumMod val="50000"/>
                  </a:schemeClr>
                </a:solidFill>
                <a:latin typeface="Arial Rounded MT Bold" panose="020F0704030504030204" pitchFamily="34" charset="0"/>
              </a:rPr>
              <a:t>Dukungan</a:t>
            </a:r>
            <a:r>
              <a:rPr lang="es-ES" sz="2400" dirty="0" smtClean="0">
                <a:solidFill>
                  <a:schemeClr val="accent1">
                    <a:lumMod val="50000"/>
                  </a:schemeClr>
                </a:solidFill>
                <a:latin typeface="Arial Rounded MT Bold" panose="020F0704030504030204" pitchFamily="34" charset="0"/>
              </a:rPr>
              <a:t> </a:t>
            </a:r>
            <a:r>
              <a:rPr lang="es-ES" sz="2400" dirty="0">
                <a:solidFill>
                  <a:schemeClr val="accent1">
                    <a:lumMod val="50000"/>
                  </a:schemeClr>
                </a:solidFill>
                <a:latin typeface="Arial Rounded MT Bold" panose="020F0704030504030204" pitchFamily="34" charset="0"/>
              </a:rPr>
              <a:t>pada </a:t>
            </a:r>
            <a:r>
              <a:rPr lang="id-ID" sz="2400" dirty="0" smtClean="0">
                <a:solidFill>
                  <a:schemeClr val="accent1">
                    <a:lumMod val="50000"/>
                  </a:schemeClr>
                </a:solidFill>
                <a:latin typeface="Arial Rounded MT Bold" panose="020F0704030504030204" pitchFamily="34" charset="0"/>
              </a:rPr>
              <a:t>                 </a:t>
            </a:r>
            <a:r>
              <a:rPr lang="es-ES" sz="2400" dirty="0" err="1" smtClean="0">
                <a:solidFill>
                  <a:schemeClr val="accent1">
                    <a:lumMod val="50000"/>
                  </a:schemeClr>
                </a:solidFill>
                <a:latin typeface="Arial Rounded MT Bold" panose="020F0704030504030204" pitchFamily="34" charset="0"/>
              </a:rPr>
              <a:t>penelitian</a:t>
            </a:r>
            <a:r>
              <a:rPr lang="es-ES" sz="2400" dirty="0" smtClean="0">
                <a:solidFill>
                  <a:schemeClr val="accent1">
                    <a:lumMod val="50000"/>
                  </a:schemeClr>
                </a:solidFill>
                <a:latin typeface="Arial Rounded MT Bold" panose="020F0704030504030204" pitchFamily="34" charset="0"/>
              </a:rPr>
              <a:t> </a:t>
            </a:r>
            <a:r>
              <a:rPr lang="es-ES" sz="2400" dirty="0">
                <a:solidFill>
                  <a:schemeClr val="accent1">
                    <a:lumMod val="50000"/>
                  </a:schemeClr>
                </a:solidFill>
                <a:latin typeface="Arial Rounded MT Bold" panose="020F0704030504030204" pitchFamily="34" charset="0"/>
              </a:rPr>
              <a:t>dan </a:t>
            </a:r>
            <a:r>
              <a:rPr lang="id-ID" sz="2400" dirty="0" smtClean="0">
                <a:solidFill>
                  <a:schemeClr val="accent1">
                    <a:lumMod val="50000"/>
                  </a:schemeClr>
                </a:solidFill>
                <a:latin typeface="Arial Rounded MT Bold" panose="020F0704030504030204" pitchFamily="34" charset="0"/>
              </a:rPr>
              <a:t>                    </a:t>
            </a:r>
            <a:r>
              <a:rPr lang="es-ES" sz="2400" dirty="0" err="1" smtClean="0">
                <a:solidFill>
                  <a:schemeClr val="accent1">
                    <a:lumMod val="50000"/>
                  </a:schemeClr>
                </a:solidFill>
                <a:latin typeface="Arial Rounded MT Bold" panose="020F0704030504030204" pitchFamily="34" charset="0"/>
              </a:rPr>
              <a:t>sarana</a:t>
            </a:r>
            <a:r>
              <a:rPr lang="es-ES" sz="2400" dirty="0" smtClean="0">
                <a:solidFill>
                  <a:schemeClr val="accent1">
                    <a:lumMod val="50000"/>
                  </a:schemeClr>
                </a:solidFill>
                <a:latin typeface="Arial Rounded MT Bold" panose="020F0704030504030204" pitchFamily="34" charset="0"/>
              </a:rPr>
              <a:t> </a:t>
            </a:r>
            <a:r>
              <a:rPr lang="es-ES" sz="2400" dirty="0" err="1">
                <a:solidFill>
                  <a:schemeClr val="accent1">
                    <a:lumMod val="50000"/>
                  </a:schemeClr>
                </a:solidFill>
                <a:latin typeface="Arial Rounded MT Bold" panose="020F0704030504030204" pitchFamily="34" charset="0"/>
              </a:rPr>
              <a:t>prasarana</a:t>
            </a:r>
            <a:r>
              <a:rPr lang="es-ES" sz="2400" dirty="0">
                <a:solidFill>
                  <a:schemeClr val="accent1">
                    <a:lumMod val="50000"/>
                  </a:schemeClr>
                </a:solidFill>
                <a:latin typeface="Arial Rounded MT Bold" panose="020F0704030504030204" pitchFamily="34" charset="0"/>
              </a:rPr>
              <a:t>.</a:t>
            </a:r>
            <a:endParaRPr lang="id-ID" sz="2400" dirty="0">
              <a:solidFill>
                <a:schemeClr val="accent1">
                  <a:lumMod val="50000"/>
                </a:schemeClr>
              </a:solidFill>
              <a:latin typeface="Arial Rounded MT Bold" panose="020F0704030504030204" pitchFamily="34" charset="0"/>
            </a:endParaRPr>
          </a:p>
        </p:txBody>
      </p:sp>
      <p:sp>
        <p:nvSpPr>
          <p:cNvPr id="8" name="Rectangle 7"/>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2148092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4488" y="1268760"/>
            <a:ext cx="3816424" cy="4647426"/>
          </a:xfrm>
          <a:prstGeom prst="rect">
            <a:avLst/>
          </a:prstGeom>
          <a:noFill/>
        </p:spPr>
        <p:txBody>
          <a:bodyPr wrap="square" rtlCol="0">
            <a:spAutoFit/>
          </a:bodyPr>
          <a:lstStyle/>
          <a:p>
            <a:pPr marL="722313" indent="-722313">
              <a:buFont typeface="+mj-lt"/>
              <a:buAutoNum type="arabicPeriod" startAt="11"/>
            </a:pPr>
            <a:r>
              <a:rPr lang="id-ID" sz="2800" dirty="0" smtClean="0">
                <a:latin typeface="Arial Rounded MT Bold" panose="020F0704030504030204" pitchFamily="34" charset="0"/>
              </a:rPr>
              <a:t>LAMPIRAN</a:t>
            </a:r>
          </a:p>
          <a:p>
            <a:endParaRPr lang="id-ID" sz="2800" dirty="0">
              <a:latin typeface="Arial Rounded MT Bold" panose="020F0704030504030204" pitchFamily="34" charset="0"/>
            </a:endParaRPr>
          </a:p>
          <a:p>
            <a:pPr marL="914400" lvl="1" indent="-457200">
              <a:buFontTx/>
              <a:buChar char="-"/>
            </a:pPr>
            <a:r>
              <a:rPr lang="fi-FI" sz="2400" dirty="0">
                <a:solidFill>
                  <a:srgbClr val="0000FF"/>
                </a:solidFill>
                <a:latin typeface="Arial Rounded MT Bold" panose="020F0704030504030204" pitchFamily="34" charset="0"/>
              </a:rPr>
              <a:t>Surat Pernyataan Peserta/Peneliti</a:t>
            </a:r>
            <a:endParaRPr lang="id-ID" sz="2400" dirty="0">
              <a:solidFill>
                <a:srgbClr val="0000FF"/>
              </a:solidFill>
              <a:latin typeface="Arial Rounded MT Bold" panose="020F0704030504030204" pitchFamily="34" charset="0"/>
            </a:endParaRPr>
          </a:p>
          <a:p>
            <a:pPr marL="914400" lvl="1" indent="-457200">
              <a:buFontTx/>
              <a:buChar char="-"/>
            </a:pPr>
            <a:r>
              <a:rPr lang="fi-FI" sz="2400" dirty="0" smtClean="0">
                <a:solidFill>
                  <a:schemeClr val="bg2">
                    <a:lumMod val="75000"/>
                  </a:schemeClr>
                </a:solidFill>
                <a:latin typeface="Arial Rounded MT Bold" panose="020F0704030504030204" pitchFamily="34" charset="0"/>
              </a:rPr>
              <a:t>Biodata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pengusul/</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mahasiswa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peneliti</a:t>
            </a:r>
            <a:endParaRPr lang="id-ID" sz="2400" dirty="0" smtClean="0">
              <a:solidFill>
                <a:schemeClr val="bg2">
                  <a:lumMod val="75000"/>
                </a:schemeClr>
              </a:solidFill>
              <a:latin typeface="Arial Rounded MT Bold" panose="020F0704030504030204" pitchFamily="34" charset="0"/>
            </a:endParaRPr>
          </a:p>
          <a:p>
            <a:pPr marL="914400" lvl="1" indent="-457200">
              <a:buFontTx/>
              <a:buChar char="-"/>
            </a:pPr>
            <a:r>
              <a:rPr lang="id-ID" sz="2400" dirty="0" smtClean="0">
                <a:solidFill>
                  <a:schemeClr val="bg2">
                    <a:lumMod val="75000"/>
                  </a:schemeClr>
                </a:solidFill>
                <a:latin typeface="Arial Rounded MT Bold" panose="020F0704030504030204" pitchFamily="34" charset="0"/>
              </a:rPr>
              <a:t>Biodata Dosen          Pembimbing</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es-ES" sz="2400" dirty="0" err="1" smtClean="0">
                <a:solidFill>
                  <a:schemeClr val="bg2">
                    <a:lumMod val="75000"/>
                  </a:schemeClr>
                </a:solidFill>
                <a:latin typeface="Arial Rounded MT Bold" panose="020F0704030504030204" pitchFamily="34" charset="0"/>
              </a:rPr>
              <a:t>Dukungan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pada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penelitian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dan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sarana</a:t>
            </a:r>
            <a:r>
              <a:rPr lang="es-ES" sz="2400" dirty="0" smtClean="0">
                <a:solidFill>
                  <a:schemeClr val="bg2">
                    <a:lumMod val="75000"/>
                  </a:schemeClr>
                </a:solidFill>
                <a:latin typeface="Arial Rounded MT Bold" panose="020F0704030504030204" pitchFamily="34" charset="0"/>
              </a:rPr>
              <a:t> </a:t>
            </a:r>
            <a:r>
              <a:rPr lang="es-ES" sz="2400" dirty="0" err="1">
                <a:solidFill>
                  <a:schemeClr val="bg2">
                    <a:lumMod val="75000"/>
                  </a:schemeClr>
                </a:solidFill>
                <a:latin typeface="Arial Rounded MT Bold" panose="020F0704030504030204" pitchFamily="34" charset="0"/>
              </a:rPr>
              <a:t>prasarana</a:t>
            </a:r>
            <a:r>
              <a:rPr lang="es-ES" sz="2400" dirty="0">
                <a:solidFill>
                  <a:schemeClr val="bg2">
                    <a:lumMod val="75000"/>
                  </a:schemeClr>
                </a:solidFill>
                <a:latin typeface="Arial Rounded MT Bold" panose="020F0704030504030204" pitchFamily="34" charset="0"/>
              </a:rPr>
              <a:t>.</a:t>
            </a:r>
            <a:endParaRPr lang="id-ID" sz="2400" dirty="0">
              <a:solidFill>
                <a:schemeClr val="bg2">
                  <a:lumMod val="75000"/>
                </a:schemeClr>
              </a:solidFill>
              <a:latin typeface="Arial Rounded MT Bold" panose="020F0704030504030204" pitchFamily="34" charset="0"/>
            </a:endParaRPr>
          </a:p>
        </p:txBody>
      </p:sp>
      <p:pic>
        <p:nvPicPr>
          <p:cNvPr id="2" name="Picture 1"/>
          <p:cNvPicPr>
            <a:picLocks noChangeAspect="1"/>
          </p:cNvPicPr>
          <p:nvPr/>
        </p:nvPicPr>
        <p:blipFill>
          <a:blip r:embed="rId2"/>
          <a:stretch>
            <a:fillRect/>
          </a:stretch>
        </p:blipFill>
        <p:spPr>
          <a:xfrm>
            <a:off x="4736977" y="19608"/>
            <a:ext cx="5184576" cy="6793768"/>
          </a:xfrm>
          <a:prstGeom prst="rect">
            <a:avLst/>
          </a:prstGeom>
        </p:spPr>
      </p:pic>
      <p:sp>
        <p:nvSpPr>
          <p:cNvPr id="7" name="Rectangle 6"/>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4" name="Right Arrow 3"/>
          <p:cNvSpPr/>
          <p:nvPr/>
        </p:nvSpPr>
        <p:spPr>
          <a:xfrm>
            <a:off x="344487" y="2132856"/>
            <a:ext cx="779569" cy="484632"/>
          </a:xfrm>
          <a:prstGeom prst="rightArrow">
            <a:avLst/>
          </a:prstGeom>
          <a:solidFill>
            <a:srgbClr val="0000FF"/>
          </a:solidFill>
          <a:ln>
            <a:solidFill>
              <a:srgbClr val="0000FF"/>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1873633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20630" y="1080120"/>
            <a:ext cx="5600922" cy="5733256"/>
          </a:xfrm>
          <a:prstGeom prst="rect">
            <a:avLst/>
          </a:prstGeom>
        </p:spPr>
      </p:pic>
      <p:sp>
        <p:nvSpPr>
          <p:cNvPr id="12" name="TextBox 11"/>
          <p:cNvSpPr txBox="1"/>
          <p:nvPr/>
        </p:nvSpPr>
        <p:spPr>
          <a:xfrm>
            <a:off x="344488" y="1268760"/>
            <a:ext cx="3816424" cy="4647426"/>
          </a:xfrm>
          <a:prstGeom prst="rect">
            <a:avLst/>
          </a:prstGeom>
          <a:noFill/>
        </p:spPr>
        <p:txBody>
          <a:bodyPr wrap="square" rtlCol="0">
            <a:spAutoFit/>
          </a:bodyPr>
          <a:lstStyle/>
          <a:p>
            <a:pPr marL="722313" indent="-722313">
              <a:buFont typeface="+mj-lt"/>
              <a:buAutoNum type="arabicPeriod" startAt="11"/>
            </a:pPr>
            <a:r>
              <a:rPr lang="id-ID" sz="2800" dirty="0" smtClean="0">
                <a:latin typeface="Arial Rounded MT Bold" panose="020F0704030504030204" pitchFamily="34" charset="0"/>
              </a:rPr>
              <a:t>LAMPIRAN</a:t>
            </a:r>
          </a:p>
          <a:p>
            <a:endParaRPr lang="id-ID" sz="2800" dirty="0">
              <a:latin typeface="Arial Rounded MT Bold" panose="020F0704030504030204" pitchFamily="34" charset="0"/>
            </a:endParaRPr>
          </a:p>
          <a:p>
            <a:pPr marL="914400" lvl="1" indent="-457200">
              <a:buFontTx/>
              <a:buChar char="-"/>
            </a:pPr>
            <a:r>
              <a:rPr lang="fi-FI" sz="2400" dirty="0">
                <a:solidFill>
                  <a:schemeClr val="bg2">
                    <a:lumMod val="75000"/>
                  </a:schemeClr>
                </a:solidFill>
                <a:latin typeface="Arial Rounded MT Bold" panose="020F0704030504030204" pitchFamily="34" charset="0"/>
              </a:rPr>
              <a:t>Surat Pernyataan Peserta/Peneliti</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fi-FI" sz="2400" dirty="0" smtClean="0">
                <a:solidFill>
                  <a:srgbClr val="0000FF"/>
                </a:solidFill>
                <a:latin typeface="Arial Rounded MT Bold" panose="020F0704030504030204" pitchFamily="34" charset="0"/>
              </a:rPr>
              <a:t>Biodata</a:t>
            </a:r>
            <a:r>
              <a:rPr lang="id-ID" sz="2400" dirty="0" smtClean="0">
                <a:solidFill>
                  <a:srgbClr val="0000FF"/>
                </a:solidFill>
                <a:latin typeface="Arial Rounded MT Bold" panose="020F0704030504030204" pitchFamily="34" charset="0"/>
              </a:rPr>
              <a:t> </a:t>
            </a:r>
            <a:r>
              <a:rPr lang="fi-FI" sz="2400" dirty="0" smtClean="0">
                <a:solidFill>
                  <a:srgbClr val="0000FF"/>
                </a:solidFill>
                <a:latin typeface="Arial Rounded MT Bold" panose="020F0704030504030204" pitchFamily="34" charset="0"/>
              </a:rPr>
              <a:t>pengusul/</a:t>
            </a:r>
            <a:r>
              <a:rPr lang="id-ID" sz="2400" dirty="0" smtClean="0">
                <a:solidFill>
                  <a:srgbClr val="0000FF"/>
                </a:solidFill>
                <a:latin typeface="Arial Rounded MT Bold" panose="020F0704030504030204" pitchFamily="34" charset="0"/>
              </a:rPr>
              <a:t>           </a:t>
            </a:r>
            <a:r>
              <a:rPr lang="fi-FI" sz="2400" dirty="0" smtClean="0">
                <a:solidFill>
                  <a:srgbClr val="0000FF"/>
                </a:solidFill>
                <a:latin typeface="Arial Rounded MT Bold" panose="020F0704030504030204" pitchFamily="34" charset="0"/>
              </a:rPr>
              <a:t>mahasiswa</a:t>
            </a:r>
            <a:r>
              <a:rPr lang="id-ID" sz="2400" dirty="0" smtClean="0">
                <a:solidFill>
                  <a:srgbClr val="0000FF"/>
                </a:solidFill>
                <a:latin typeface="Arial Rounded MT Bold" panose="020F0704030504030204" pitchFamily="34" charset="0"/>
              </a:rPr>
              <a:t> </a:t>
            </a:r>
            <a:r>
              <a:rPr lang="fi-FI" sz="2400" dirty="0" smtClean="0">
                <a:solidFill>
                  <a:srgbClr val="0000FF"/>
                </a:solidFill>
                <a:latin typeface="Arial Rounded MT Bold" panose="020F0704030504030204" pitchFamily="34" charset="0"/>
              </a:rPr>
              <a:t>peneliti</a:t>
            </a:r>
            <a:endParaRPr lang="id-ID" sz="2400" dirty="0" smtClean="0">
              <a:solidFill>
                <a:srgbClr val="0000FF"/>
              </a:solidFill>
              <a:latin typeface="Arial Rounded MT Bold" panose="020F0704030504030204" pitchFamily="34" charset="0"/>
            </a:endParaRPr>
          </a:p>
          <a:p>
            <a:pPr marL="914400" lvl="1" indent="-457200">
              <a:buFontTx/>
              <a:buChar char="-"/>
            </a:pPr>
            <a:r>
              <a:rPr lang="id-ID" sz="2400" dirty="0" smtClean="0">
                <a:solidFill>
                  <a:schemeClr val="bg2">
                    <a:lumMod val="75000"/>
                  </a:schemeClr>
                </a:solidFill>
                <a:latin typeface="Arial Rounded MT Bold" panose="020F0704030504030204" pitchFamily="34" charset="0"/>
              </a:rPr>
              <a:t>Biodata Dosen          Pembimbing</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es-ES" sz="2400" dirty="0" err="1" smtClean="0">
                <a:solidFill>
                  <a:schemeClr val="bg2">
                    <a:lumMod val="75000"/>
                  </a:schemeClr>
                </a:solidFill>
                <a:latin typeface="Arial Rounded MT Bold" panose="020F0704030504030204" pitchFamily="34" charset="0"/>
              </a:rPr>
              <a:t>Dukungan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pada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penelitian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dan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sarana</a:t>
            </a:r>
            <a:r>
              <a:rPr lang="es-ES" sz="2400" dirty="0" smtClean="0">
                <a:solidFill>
                  <a:schemeClr val="bg2">
                    <a:lumMod val="75000"/>
                  </a:schemeClr>
                </a:solidFill>
                <a:latin typeface="Arial Rounded MT Bold" panose="020F0704030504030204" pitchFamily="34" charset="0"/>
              </a:rPr>
              <a:t> </a:t>
            </a:r>
            <a:r>
              <a:rPr lang="es-ES" sz="2400" dirty="0" err="1">
                <a:solidFill>
                  <a:schemeClr val="bg2">
                    <a:lumMod val="75000"/>
                  </a:schemeClr>
                </a:solidFill>
                <a:latin typeface="Arial Rounded MT Bold" panose="020F0704030504030204" pitchFamily="34" charset="0"/>
              </a:rPr>
              <a:t>prasarana</a:t>
            </a:r>
            <a:r>
              <a:rPr lang="es-ES" sz="2400" dirty="0">
                <a:solidFill>
                  <a:schemeClr val="bg2">
                    <a:lumMod val="75000"/>
                  </a:schemeClr>
                </a:solidFill>
                <a:latin typeface="Arial Rounded MT Bold" panose="020F0704030504030204" pitchFamily="34" charset="0"/>
              </a:rPr>
              <a:t>.</a:t>
            </a:r>
            <a:endParaRPr lang="id-ID" sz="2400" dirty="0">
              <a:solidFill>
                <a:schemeClr val="bg2">
                  <a:lumMod val="75000"/>
                </a:schemeClr>
              </a:solidFill>
              <a:latin typeface="Arial Rounded MT Bold" panose="020F0704030504030204" pitchFamily="34" charset="0"/>
            </a:endParaRPr>
          </a:p>
        </p:txBody>
      </p:sp>
      <p:sp>
        <p:nvSpPr>
          <p:cNvPr id="13" name="Rectangle 12"/>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14" name="Right Arrow 13"/>
          <p:cNvSpPr/>
          <p:nvPr/>
        </p:nvSpPr>
        <p:spPr>
          <a:xfrm>
            <a:off x="344487" y="2924944"/>
            <a:ext cx="779569" cy="484632"/>
          </a:xfrm>
          <a:prstGeom prst="rightArrow">
            <a:avLst/>
          </a:prstGeom>
          <a:solidFill>
            <a:srgbClr val="0000FF"/>
          </a:solidFill>
          <a:ln>
            <a:solidFill>
              <a:srgbClr val="0000FF"/>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1609153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08414" y="1124744"/>
            <a:ext cx="5603266" cy="5328592"/>
          </a:xfrm>
          <a:prstGeom prst="rect">
            <a:avLst/>
          </a:prstGeom>
        </p:spPr>
      </p:pic>
      <p:sp>
        <p:nvSpPr>
          <p:cNvPr id="10" name="TextBox 9"/>
          <p:cNvSpPr txBox="1"/>
          <p:nvPr/>
        </p:nvSpPr>
        <p:spPr>
          <a:xfrm>
            <a:off x="344488" y="1268760"/>
            <a:ext cx="3816424" cy="4647426"/>
          </a:xfrm>
          <a:prstGeom prst="rect">
            <a:avLst/>
          </a:prstGeom>
          <a:noFill/>
        </p:spPr>
        <p:txBody>
          <a:bodyPr wrap="square" rtlCol="0">
            <a:spAutoFit/>
          </a:bodyPr>
          <a:lstStyle/>
          <a:p>
            <a:pPr marL="722313" indent="-722313">
              <a:buFont typeface="+mj-lt"/>
              <a:buAutoNum type="arabicPeriod" startAt="11"/>
            </a:pPr>
            <a:r>
              <a:rPr lang="id-ID" sz="2800" dirty="0" smtClean="0">
                <a:latin typeface="Arial Rounded MT Bold" panose="020F0704030504030204" pitchFamily="34" charset="0"/>
              </a:rPr>
              <a:t>LAMPIRAN</a:t>
            </a:r>
          </a:p>
          <a:p>
            <a:endParaRPr lang="id-ID" sz="2800" dirty="0">
              <a:latin typeface="Arial Rounded MT Bold" panose="020F0704030504030204" pitchFamily="34" charset="0"/>
            </a:endParaRPr>
          </a:p>
          <a:p>
            <a:pPr marL="914400" lvl="1" indent="-457200">
              <a:buFontTx/>
              <a:buChar char="-"/>
            </a:pPr>
            <a:r>
              <a:rPr lang="fi-FI" sz="2400" dirty="0">
                <a:solidFill>
                  <a:schemeClr val="bg2">
                    <a:lumMod val="75000"/>
                  </a:schemeClr>
                </a:solidFill>
                <a:latin typeface="Arial Rounded MT Bold" panose="020F0704030504030204" pitchFamily="34" charset="0"/>
              </a:rPr>
              <a:t>Surat Pernyataan Peserta/Peneliti</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fi-FI" sz="2400" dirty="0" smtClean="0">
                <a:solidFill>
                  <a:schemeClr val="bg2">
                    <a:lumMod val="75000"/>
                  </a:schemeClr>
                </a:solidFill>
                <a:latin typeface="Arial Rounded MT Bold" panose="020F0704030504030204" pitchFamily="34" charset="0"/>
              </a:rPr>
              <a:t>Biodata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pengusul/</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mahasiswa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peneliti</a:t>
            </a:r>
            <a:endParaRPr lang="id-ID" sz="2400" dirty="0" smtClean="0">
              <a:solidFill>
                <a:schemeClr val="bg2">
                  <a:lumMod val="75000"/>
                </a:schemeClr>
              </a:solidFill>
              <a:latin typeface="Arial Rounded MT Bold" panose="020F0704030504030204" pitchFamily="34" charset="0"/>
            </a:endParaRPr>
          </a:p>
          <a:p>
            <a:pPr marL="914400" lvl="1" indent="-457200">
              <a:buFontTx/>
              <a:buChar char="-"/>
            </a:pPr>
            <a:r>
              <a:rPr lang="id-ID" sz="2400" dirty="0" smtClean="0">
                <a:solidFill>
                  <a:srgbClr val="0000FF"/>
                </a:solidFill>
                <a:latin typeface="Arial Rounded MT Bold" panose="020F0704030504030204" pitchFamily="34" charset="0"/>
              </a:rPr>
              <a:t>Biodata Dosen          Pembimbing</a:t>
            </a:r>
            <a:endParaRPr lang="id-ID" sz="2400" dirty="0">
              <a:solidFill>
                <a:srgbClr val="0000FF"/>
              </a:solidFill>
              <a:latin typeface="Arial Rounded MT Bold" panose="020F0704030504030204" pitchFamily="34" charset="0"/>
            </a:endParaRPr>
          </a:p>
          <a:p>
            <a:pPr marL="914400" lvl="1" indent="-457200">
              <a:buFontTx/>
              <a:buChar char="-"/>
            </a:pPr>
            <a:r>
              <a:rPr lang="es-ES" sz="2400" dirty="0" err="1" smtClean="0">
                <a:solidFill>
                  <a:schemeClr val="bg2">
                    <a:lumMod val="75000"/>
                  </a:schemeClr>
                </a:solidFill>
                <a:latin typeface="Arial Rounded MT Bold" panose="020F0704030504030204" pitchFamily="34" charset="0"/>
              </a:rPr>
              <a:t>Dukungan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pada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penelitian</a:t>
            </a:r>
            <a:r>
              <a:rPr lang="es-ES" sz="2400" dirty="0" smtClean="0">
                <a:solidFill>
                  <a:schemeClr val="bg2">
                    <a:lumMod val="75000"/>
                  </a:schemeClr>
                </a:solidFill>
                <a:latin typeface="Arial Rounded MT Bold" panose="020F0704030504030204" pitchFamily="34" charset="0"/>
              </a:rPr>
              <a:t> </a:t>
            </a:r>
            <a:r>
              <a:rPr lang="es-ES" sz="2400" dirty="0">
                <a:solidFill>
                  <a:schemeClr val="bg2">
                    <a:lumMod val="75000"/>
                  </a:schemeClr>
                </a:solidFill>
                <a:latin typeface="Arial Rounded MT Bold" panose="020F0704030504030204" pitchFamily="34" charset="0"/>
              </a:rPr>
              <a:t>dan </a:t>
            </a:r>
            <a:r>
              <a:rPr lang="id-ID" sz="2400" dirty="0" smtClean="0">
                <a:solidFill>
                  <a:schemeClr val="bg2">
                    <a:lumMod val="75000"/>
                  </a:schemeClr>
                </a:solidFill>
                <a:latin typeface="Arial Rounded MT Bold" panose="020F0704030504030204" pitchFamily="34" charset="0"/>
              </a:rPr>
              <a:t>                    </a:t>
            </a:r>
            <a:r>
              <a:rPr lang="es-ES" sz="2400" dirty="0" err="1" smtClean="0">
                <a:solidFill>
                  <a:schemeClr val="bg2">
                    <a:lumMod val="75000"/>
                  </a:schemeClr>
                </a:solidFill>
                <a:latin typeface="Arial Rounded MT Bold" panose="020F0704030504030204" pitchFamily="34" charset="0"/>
              </a:rPr>
              <a:t>sarana</a:t>
            </a:r>
            <a:r>
              <a:rPr lang="es-ES" sz="2400" dirty="0" smtClean="0">
                <a:solidFill>
                  <a:schemeClr val="bg2">
                    <a:lumMod val="75000"/>
                  </a:schemeClr>
                </a:solidFill>
                <a:latin typeface="Arial Rounded MT Bold" panose="020F0704030504030204" pitchFamily="34" charset="0"/>
              </a:rPr>
              <a:t> </a:t>
            </a:r>
            <a:r>
              <a:rPr lang="es-ES" sz="2400" dirty="0" err="1">
                <a:solidFill>
                  <a:schemeClr val="bg2">
                    <a:lumMod val="75000"/>
                  </a:schemeClr>
                </a:solidFill>
                <a:latin typeface="Arial Rounded MT Bold" panose="020F0704030504030204" pitchFamily="34" charset="0"/>
              </a:rPr>
              <a:t>prasarana</a:t>
            </a:r>
            <a:r>
              <a:rPr lang="es-ES" sz="2400" dirty="0">
                <a:solidFill>
                  <a:schemeClr val="bg2">
                    <a:lumMod val="75000"/>
                  </a:schemeClr>
                </a:solidFill>
                <a:latin typeface="Arial Rounded MT Bold" panose="020F0704030504030204" pitchFamily="34" charset="0"/>
              </a:rPr>
              <a:t>.</a:t>
            </a:r>
            <a:endParaRPr lang="id-ID" sz="2400" dirty="0">
              <a:solidFill>
                <a:schemeClr val="bg2">
                  <a:lumMod val="75000"/>
                </a:schemeClr>
              </a:solidFill>
              <a:latin typeface="Arial Rounded MT Bold" panose="020F0704030504030204" pitchFamily="34" charset="0"/>
            </a:endParaRPr>
          </a:p>
        </p:txBody>
      </p:sp>
      <p:sp>
        <p:nvSpPr>
          <p:cNvPr id="11" name="Rectangle 10"/>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12" name="Right Arrow 11"/>
          <p:cNvSpPr/>
          <p:nvPr/>
        </p:nvSpPr>
        <p:spPr>
          <a:xfrm>
            <a:off x="344487" y="4005064"/>
            <a:ext cx="779569" cy="484632"/>
          </a:xfrm>
          <a:prstGeom prst="rightArrow">
            <a:avLst/>
          </a:prstGeom>
          <a:solidFill>
            <a:srgbClr val="0000FF"/>
          </a:solidFill>
          <a:ln>
            <a:solidFill>
              <a:srgbClr val="0000FF"/>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1925823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4488" y="1268760"/>
            <a:ext cx="3816424" cy="4647426"/>
          </a:xfrm>
          <a:prstGeom prst="rect">
            <a:avLst/>
          </a:prstGeom>
          <a:noFill/>
        </p:spPr>
        <p:txBody>
          <a:bodyPr wrap="square" rtlCol="0">
            <a:spAutoFit/>
          </a:bodyPr>
          <a:lstStyle/>
          <a:p>
            <a:pPr marL="722313" indent="-722313">
              <a:buFont typeface="+mj-lt"/>
              <a:buAutoNum type="arabicPeriod" startAt="11"/>
            </a:pPr>
            <a:r>
              <a:rPr lang="id-ID" sz="2800" dirty="0" smtClean="0">
                <a:latin typeface="Arial Rounded MT Bold" panose="020F0704030504030204" pitchFamily="34" charset="0"/>
              </a:rPr>
              <a:t>LAMPIRAN</a:t>
            </a:r>
          </a:p>
          <a:p>
            <a:endParaRPr lang="id-ID" sz="2800" dirty="0">
              <a:latin typeface="Arial Rounded MT Bold" panose="020F0704030504030204" pitchFamily="34" charset="0"/>
            </a:endParaRPr>
          </a:p>
          <a:p>
            <a:pPr marL="914400" lvl="1" indent="-457200">
              <a:buFontTx/>
              <a:buChar char="-"/>
            </a:pPr>
            <a:r>
              <a:rPr lang="fi-FI" sz="2400" dirty="0">
                <a:solidFill>
                  <a:schemeClr val="bg2">
                    <a:lumMod val="75000"/>
                  </a:schemeClr>
                </a:solidFill>
                <a:latin typeface="Arial Rounded MT Bold" panose="020F0704030504030204" pitchFamily="34" charset="0"/>
              </a:rPr>
              <a:t>Surat Pernyataan Peserta/Peneliti</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fi-FI" sz="2400" dirty="0" smtClean="0">
                <a:solidFill>
                  <a:schemeClr val="bg2">
                    <a:lumMod val="75000"/>
                  </a:schemeClr>
                </a:solidFill>
                <a:latin typeface="Arial Rounded MT Bold" panose="020F0704030504030204" pitchFamily="34" charset="0"/>
              </a:rPr>
              <a:t>Biodata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pengusul/</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mahasiswa</a:t>
            </a:r>
            <a:r>
              <a:rPr lang="id-ID" sz="2400" dirty="0" smtClean="0">
                <a:solidFill>
                  <a:schemeClr val="bg2">
                    <a:lumMod val="75000"/>
                  </a:schemeClr>
                </a:solidFill>
                <a:latin typeface="Arial Rounded MT Bold" panose="020F0704030504030204" pitchFamily="34" charset="0"/>
              </a:rPr>
              <a:t> </a:t>
            </a:r>
            <a:r>
              <a:rPr lang="fi-FI" sz="2400" dirty="0" smtClean="0">
                <a:solidFill>
                  <a:schemeClr val="bg2">
                    <a:lumMod val="75000"/>
                  </a:schemeClr>
                </a:solidFill>
                <a:latin typeface="Arial Rounded MT Bold" panose="020F0704030504030204" pitchFamily="34" charset="0"/>
              </a:rPr>
              <a:t>peneliti</a:t>
            </a:r>
            <a:endParaRPr lang="id-ID" sz="2400" dirty="0" smtClean="0">
              <a:solidFill>
                <a:schemeClr val="bg2">
                  <a:lumMod val="75000"/>
                </a:schemeClr>
              </a:solidFill>
              <a:latin typeface="Arial Rounded MT Bold" panose="020F0704030504030204" pitchFamily="34" charset="0"/>
            </a:endParaRPr>
          </a:p>
          <a:p>
            <a:pPr marL="914400" lvl="1" indent="-457200">
              <a:buFontTx/>
              <a:buChar char="-"/>
            </a:pPr>
            <a:r>
              <a:rPr lang="id-ID" sz="2400" dirty="0" smtClean="0">
                <a:solidFill>
                  <a:schemeClr val="bg2">
                    <a:lumMod val="75000"/>
                  </a:schemeClr>
                </a:solidFill>
                <a:latin typeface="Arial Rounded MT Bold" panose="020F0704030504030204" pitchFamily="34" charset="0"/>
              </a:rPr>
              <a:t>Biodata Dosen          Pembimbing</a:t>
            </a:r>
            <a:endParaRPr lang="id-ID" sz="2400" dirty="0">
              <a:solidFill>
                <a:schemeClr val="bg2">
                  <a:lumMod val="75000"/>
                </a:schemeClr>
              </a:solidFill>
              <a:latin typeface="Arial Rounded MT Bold" panose="020F0704030504030204" pitchFamily="34" charset="0"/>
            </a:endParaRPr>
          </a:p>
          <a:p>
            <a:pPr marL="914400" lvl="1" indent="-457200">
              <a:buFontTx/>
              <a:buChar char="-"/>
            </a:pPr>
            <a:r>
              <a:rPr lang="es-ES" sz="2400" dirty="0" err="1" smtClean="0">
                <a:solidFill>
                  <a:srgbClr val="0000FF"/>
                </a:solidFill>
                <a:latin typeface="Arial Rounded MT Bold" panose="020F0704030504030204" pitchFamily="34" charset="0"/>
              </a:rPr>
              <a:t>Dukungan</a:t>
            </a:r>
            <a:r>
              <a:rPr lang="es-ES" sz="2400" dirty="0" smtClean="0">
                <a:solidFill>
                  <a:srgbClr val="0000FF"/>
                </a:solidFill>
                <a:latin typeface="Arial Rounded MT Bold" panose="020F0704030504030204" pitchFamily="34" charset="0"/>
              </a:rPr>
              <a:t> </a:t>
            </a:r>
            <a:r>
              <a:rPr lang="es-ES" sz="2400" dirty="0">
                <a:solidFill>
                  <a:srgbClr val="0000FF"/>
                </a:solidFill>
                <a:latin typeface="Arial Rounded MT Bold" panose="020F0704030504030204" pitchFamily="34" charset="0"/>
              </a:rPr>
              <a:t>pada </a:t>
            </a:r>
            <a:r>
              <a:rPr lang="id-ID" sz="2400" dirty="0" smtClean="0">
                <a:solidFill>
                  <a:srgbClr val="0000FF"/>
                </a:solidFill>
                <a:latin typeface="Arial Rounded MT Bold" panose="020F0704030504030204" pitchFamily="34" charset="0"/>
              </a:rPr>
              <a:t>                 </a:t>
            </a:r>
            <a:r>
              <a:rPr lang="es-ES" sz="2400" dirty="0" err="1" smtClean="0">
                <a:solidFill>
                  <a:srgbClr val="0000FF"/>
                </a:solidFill>
                <a:latin typeface="Arial Rounded MT Bold" panose="020F0704030504030204" pitchFamily="34" charset="0"/>
              </a:rPr>
              <a:t>penelitian</a:t>
            </a:r>
            <a:r>
              <a:rPr lang="es-ES" sz="2400" dirty="0" smtClean="0">
                <a:solidFill>
                  <a:srgbClr val="0000FF"/>
                </a:solidFill>
                <a:latin typeface="Arial Rounded MT Bold" panose="020F0704030504030204" pitchFamily="34" charset="0"/>
              </a:rPr>
              <a:t> </a:t>
            </a:r>
            <a:r>
              <a:rPr lang="es-ES" sz="2400" dirty="0">
                <a:solidFill>
                  <a:srgbClr val="0000FF"/>
                </a:solidFill>
                <a:latin typeface="Arial Rounded MT Bold" panose="020F0704030504030204" pitchFamily="34" charset="0"/>
              </a:rPr>
              <a:t>dan </a:t>
            </a:r>
            <a:r>
              <a:rPr lang="id-ID" sz="2400" dirty="0" smtClean="0">
                <a:solidFill>
                  <a:srgbClr val="0000FF"/>
                </a:solidFill>
                <a:latin typeface="Arial Rounded MT Bold" panose="020F0704030504030204" pitchFamily="34" charset="0"/>
              </a:rPr>
              <a:t>                    </a:t>
            </a:r>
            <a:r>
              <a:rPr lang="es-ES" sz="2400" dirty="0" err="1" smtClean="0">
                <a:solidFill>
                  <a:srgbClr val="0000FF"/>
                </a:solidFill>
                <a:latin typeface="Arial Rounded MT Bold" panose="020F0704030504030204" pitchFamily="34" charset="0"/>
              </a:rPr>
              <a:t>sarana</a:t>
            </a:r>
            <a:r>
              <a:rPr lang="es-ES" sz="2400" dirty="0" smtClean="0">
                <a:solidFill>
                  <a:srgbClr val="0000FF"/>
                </a:solidFill>
                <a:latin typeface="Arial Rounded MT Bold" panose="020F0704030504030204" pitchFamily="34" charset="0"/>
              </a:rPr>
              <a:t> </a:t>
            </a:r>
            <a:r>
              <a:rPr lang="es-ES" sz="2400" dirty="0" err="1">
                <a:solidFill>
                  <a:srgbClr val="0000FF"/>
                </a:solidFill>
                <a:latin typeface="Arial Rounded MT Bold" panose="020F0704030504030204" pitchFamily="34" charset="0"/>
              </a:rPr>
              <a:t>prasarana</a:t>
            </a:r>
            <a:r>
              <a:rPr lang="es-ES" sz="2400" dirty="0">
                <a:solidFill>
                  <a:srgbClr val="0000FF"/>
                </a:solidFill>
                <a:latin typeface="Arial Rounded MT Bold" panose="020F0704030504030204" pitchFamily="34" charset="0"/>
              </a:rPr>
              <a:t>.</a:t>
            </a:r>
            <a:endParaRPr lang="id-ID" sz="2400" dirty="0">
              <a:solidFill>
                <a:srgbClr val="0000FF"/>
              </a:solidFill>
              <a:latin typeface="Arial Rounded MT Bold" panose="020F0704030504030204" pitchFamily="34" charset="0"/>
            </a:endParaRPr>
          </a:p>
        </p:txBody>
      </p:sp>
      <p:sp>
        <p:nvSpPr>
          <p:cNvPr id="2" name="Right Arrow 1"/>
          <p:cNvSpPr/>
          <p:nvPr/>
        </p:nvSpPr>
        <p:spPr>
          <a:xfrm>
            <a:off x="4088904" y="4293096"/>
            <a:ext cx="1800200" cy="2088232"/>
          </a:xfrm>
          <a:prstGeom prst="rightArrow">
            <a:avLst>
              <a:gd name="adj1" fmla="val 62291"/>
              <a:gd name="adj2" fmla="val 26831"/>
            </a:avLst>
          </a:prstGeom>
          <a:solidFill>
            <a:srgbClr val="0000FF"/>
          </a:solid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r>
              <a:rPr lang="id-ID" sz="2400" dirty="0" smtClean="0"/>
              <a:t>Buat Daftarnya (Jka Ada)</a:t>
            </a:r>
            <a:endParaRPr lang="id-ID" sz="2400" dirty="0"/>
          </a:p>
        </p:txBody>
      </p:sp>
      <p:graphicFrame>
        <p:nvGraphicFramePr>
          <p:cNvPr id="4" name="Table 3"/>
          <p:cNvGraphicFramePr>
            <a:graphicFrameLocks noGrp="1"/>
          </p:cNvGraphicFramePr>
          <p:nvPr>
            <p:extLst>
              <p:ext uri="{D42A27DB-BD31-4B8C-83A1-F6EECF244321}">
                <p14:modId xmlns:p14="http://schemas.microsoft.com/office/powerpoint/2010/main" xmlns="" val="648783693"/>
              </p:ext>
            </p:extLst>
          </p:nvPr>
        </p:nvGraphicFramePr>
        <p:xfrm>
          <a:off x="5961112" y="4525728"/>
          <a:ext cx="3872880" cy="1483360"/>
        </p:xfrm>
        <a:graphic>
          <a:graphicData uri="http://schemas.openxmlformats.org/drawingml/2006/table">
            <a:tbl>
              <a:tblPr firstRow="1" bandRow="1">
                <a:tableStyleId>{5C22544A-7EE6-4342-B048-85BDC9FD1C3A}</a:tableStyleId>
              </a:tblPr>
              <a:tblGrid>
                <a:gridCol w="595828">
                  <a:extLst>
                    <a:ext uri="{9D8B030D-6E8A-4147-A177-3AD203B41FA5}">
                      <a16:colId xmlns:a16="http://schemas.microsoft.com/office/drawing/2014/main" xmlns="" val="2334436784"/>
                    </a:ext>
                  </a:extLst>
                </a:gridCol>
                <a:gridCol w="772324">
                  <a:extLst>
                    <a:ext uri="{9D8B030D-6E8A-4147-A177-3AD203B41FA5}">
                      <a16:colId xmlns:a16="http://schemas.microsoft.com/office/drawing/2014/main" xmlns="" val="163100071"/>
                    </a:ext>
                  </a:extLst>
                </a:gridCol>
                <a:gridCol w="1152128">
                  <a:extLst>
                    <a:ext uri="{9D8B030D-6E8A-4147-A177-3AD203B41FA5}">
                      <a16:colId xmlns:a16="http://schemas.microsoft.com/office/drawing/2014/main" xmlns="" val="2299421148"/>
                    </a:ext>
                  </a:extLst>
                </a:gridCol>
                <a:gridCol w="1352600">
                  <a:extLst>
                    <a:ext uri="{9D8B030D-6E8A-4147-A177-3AD203B41FA5}">
                      <a16:colId xmlns:a16="http://schemas.microsoft.com/office/drawing/2014/main" xmlns="" val="2112527229"/>
                    </a:ext>
                  </a:extLst>
                </a:gridCol>
              </a:tblGrid>
              <a:tr h="370840">
                <a:tc>
                  <a:txBody>
                    <a:bodyPr/>
                    <a:lstStyle/>
                    <a:p>
                      <a:r>
                        <a:rPr lang="id-ID" dirty="0" smtClean="0"/>
                        <a:t>No</a:t>
                      </a:r>
                      <a:endParaRPr lang="id-ID" dirty="0"/>
                    </a:p>
                  </a:txBody>
                  <a:tcPr/>
                </a:tc>
                <a:tc>
                  <a:txBody>
                    <a:bodyPr/>
                    <a:lstStyle/>
                    <a:p>
                      <a:r>
                        <a:rPr lang="id-ID" dirty="0" smtClean="0"/>
                        <a:t>Nama</a:t>
                      </a:r>
                      <a:endParaRPr lang="id-ID" dirty="0"/>
                    </a:p>
                  </a:txBody>
                  <a:tcPr/>
                </a:tc>
                <a:tc>
                  <a:txBody>
                    <a:bodyPr/>
                    <a:lstStyle/>
                    <a:p>
                      <a:r>
                        <a:rPr lang="id-ID" dirty="0" smtClean="0"/>
                        <a:t>Keperluan</a:t>
                      </a:r>
                      <a:endParaRPr lang="id-ID" dirty="0"/>
                    </a:p>
                  </a:txBody>
                  <a:tcPr/>
                </a:tc>
                <a:tc>
                  <a:txBody>
                    <a:bodyPr/>
                    <a:lstStyle/>
                    <a:p>
                      <a:r>
                        <a:rPr lang="id-ID" dirty="0" smtClean="0"/>
                        <a:t>Keterangan</a:t>
                      </a:r>
                      <a:endParaRPr lang="id-ID" dirty="0"/>
                    </a:p>
                  </a:txBody>
                  <a:tcPr/>
                </a:tc>
                <a:extLst>
                  <a:ext uri="{0D108BD9-81ED-4DB2-BD59-A6C34878D82A}">
                    <a16:rowId xmlns:a16="http://schemas.microsoft.com/office/drawing/2014/main" xmlns="" val="2129517295"/>
                  </a:ext>
                </a:extLst>
              </a:tr>
              <a:tr h="370840">
                <a:tc>
                  <a:txBody>
                    <a:bodyPr/>
                    <a:lstStyle/>
                    <a:p>
                      <a:r>
                        <a:rPr lang="id-ID" dirty="0" smtClean="0"/>
                        <a:t>1</a:t>
                      </a:r>
                      <a:endParaRPr lang="id-ID" dirty="0"/>
                    </a:p>
                  </a:txBody>
                  <a:tcPr/>
                </a:tc>
                <a:tc>
                  <a:txBody>
                    <a:bodyPr/>
                    <a:lstStyle/>
                    <a:p>
                      <a:endParaRPr lang="id-ID" dirty="0"/>
                    </a:p>
                  </a:txBody>
                  <a:tcPr/>
                </a:tc>
                <a:tc>
                  <a:txBody>
                    <a:bodyPr/>
                    <a:lstStyle/>
                    <a:p>
                      <a:endParaRPr lang="id-ID" dirty="0"/>
                    </a:p>
                  </a:txBody>
                  <a:tcPr/>
                </a:tc>
                <a:tc>
                  <a:txBody>
                    <a:bodyPr/>
                    <a:lstStyle/>
                    <a:p>
                      <a:endParaRPr lang="id-ID" dirty="0"/>
                    </a:p>
                  </a:txBody>
                  <a:tcPr/>
                </a:tc>
                <a:extLst>
                  <a:ext uri="{0D108BD9-81ED-4DB2-BD59-A6C34878D82A}">
                    <a16:rowId xmlns:a16="http://schemas.microsoft.com/office/drawing/2014/main" xmlns="" val="2857148464"/>
                  </a:ext>
                </a:extLst>
              </a:tr>
              <a:tr h="370840">
                <a:tc>
                  <a:txBody>
                    <a:bodyPr/>
                    <a:lstStyle/>
                    <a:p>
                      <a:r>
                        <a:rPr lang="id-ID" dirty="0" smtClean="0"/>
                        <a:t>2</a:t>
                      </a:r>
                      <a:endParaRPr lang="id-ID" dirty="0"/>
                    </a:p>
                  </a:txBody>
                  <a:tcPr/>
                </a:tc>
                <a:tc>
                  <a:txBody>
                    <a:bodyPr/>
                    <a:lstStyle/>
                    <a:p>
                      <a:endParaRPr lang="id-ID" dirty="0"/>
                    </a:p>
                  </a:txBody>
                  <a:tcPr/>
                </a:tc>
                <a:tc>
                  <a:txBody>
                    <a:bodyPr/>
                    <a:lstStyle/>
                    <a:p>
                      <a:endParaRPr lang="id-ID" dirty="0"/>
                    </a:p>
                  </a:txBody>
                  <a:tcPr/>
                </a:tc>
                <a:tc>
                  <a:txBody>
                    <a:bodyPr/>
                    <a:lstStyle/>
                    <a:p>
                      <a:endParaRPr lang="id-ID" dirty="0"/>
                    </a:p>
                  </a:txBody>
                  <a:tcPr/>
                </a:tc>
                <a:extLst>
                  <a:ext uri="{0D108BD9-81ED-4DB2-BD59-A6C34878D82A}">
                    <a16:rowId xmlns:a16="http://schemas.microsoft.com/office/drawing/2014/main" xmlns="" val="3759295742"/>
                  </a:ext>
                </a:extLst>
              </a:tr>
              <a:tr h="370840">
                <a:tc>
                  <a:txBody>
                    <a:bodyPr/>
                    <a:lstStyle/>
                    <a:p>
                      <a:r>
                        <a:rPr lang="id-ID" dirty="0" smtClean="0"/>
                        <a:t>dst</a:t>
                      </a:r>
                      <a:endParaRPr lang="id-ID" dirty="0"/>
                    </a:p>
                  </a:txBody>
                  <a:tcPr/>
                </a:tc>
                <a:tc>
                  <a:txBody>
                    <a:bodyPr/>
                    <a:lstStyle/>
                    <a:p>
                      <a:endParaRPr lang="id-ID" dirty="0"/>
                    </a:p>
                  </a:txBody>
                  <a:tcPr/>
                </a:tc>
                <a:tc>
                  <a:txBody>
                    <a:bodyPr/>
                    <a:lstStyle/>
                    <a:p>
                      <a:endParaRPr lang="id-ID" dirty="0"/>
                    </a:p>
                  </a:txBody>
                  <a:tcPr/>
                </a:tc>
                <a:tc>
                  <a:txBody>
                    <a:bodyPr/>
                    <a:lstStyle/>
                    <a:p>
                      <a:endParaRPr lang="id-ID" dirty="0"/>
                    </a:p>
                  </a:txBody>
                  <a:tcPr/>
                </a:tc>
                <a:extLst>
                  <a:ext uri="{0D108BD9-81ED-4DB2-BD59-A6C34878D82A}">
                    <a16:rowId xmlns:a16="http://schemas.microsoft.com/office/drawing/2014/main" xmlns="" val="2262457159"/>
                  </a:ext>
                </a:extLst>
              </a:tr>
            </a:tbl>
          </a:graphicData>
        </a:graphic>
      </p:graphicFrame>
      <p:sp>
        <p:nvSpPr>
          <p:cNvPr id="7" name="Rectangle 6"/>
          <p:cNvSpPr/>
          <p:nvPr/>
        </p:nvSpPr>
        <p:spPr>
          <a:xfrm>
            <a:off x="128464" y="44624"/>
            <a:ext cx="4745210"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SISTEMATIKA</a:t>
            </a:r>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&amp; </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FORMAT</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PENULISAN PROPOSAL</a:t>
            </a:r>
            <a:endParaRPr lang="en-GB" sz="2800" b="1" dirty="0">
              <a:latin typeface="Arial Rounded MT Bold" panose="020F0704030504030204" pitchFamily="34" charset="0"/>
            </a:endParaRPr>
          </a:p>
        </p:txBody>
      </p:sp>
      <p:sp>
        <p:nvSpPr>
          <p:cNvPr id="8" name="Right Arrow 7"/>
          <p:cNvSpPr/>
          <p:nvPr/>
        </p:nvSpPr>
        <p:spPr>
          <a:xfrm>
            <a:off x="344487" y="4725144"/>
            <a:ext cx="779569" cy="484632"/>
          </a:xfrm>
          <a:prstGeom prst="rightArrow">
            <a:avLst/>
          </a:prstGeom>
          <a:solidFill>
            <a:srgbClr val="0000FF"/>
          </a:solidFill>
          <a:ln>
            <a:solidFill>
              <a:srgbClr val="0000FF"/>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4009274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64" y="188640"/>
            <a:ext cx="4804520" cy="584775"/>
          </a:xfrm>
          <a:prstGeom prst="rect">
            <a:avLst/>
          </a:prstGeom>
        </p:spPr>
        <p:txBody>
          <a:bodyPr wrap="none">
            <a:spAutoFit/>
          </a:bodyPr>
          <a:lstStyle/>
          <a:p>
            <a:r>
              <a:rPr lang="id-ID" sz="3200" b="1" dirty="0" smtClean="0">
                <a:solidFill>
                  <a:schemeClr val="bg1"/>
                </a:solidFill>
                <a:latin typeface="Tahoma" pitchFamily="34" charset="0"/>
                <a:ea typeface="Tahoma" pitchFamily="34" charset="0"/>
                <a:cs typeface="Tahoma" pitchFamily="34" charset="0"/>
              </a:rPr>
              <a:t>ALAMAT PENGIRIMAN</a:t>
            </a:r>
            <a:endParaRPr lang="en-GB" sz="3200" b="1" dirty="0">
              <a:latin typeface="Tahoma" pitchFamily="34" charset="0"/>
              <a:ea typeface="Tahoma" pitchFamily="34" charset="0"/>
              <a:cs typeface="Tahoma" pitchFamily="34" charset="0"/>
            </a:endParaRPr>
          </a:p>
        </p:txBody>
      </p:sp>
      <p:sp>
        <p:nvSpPr>
          <p:cNvPr id="5" name="TextBox 4"/>
          <p:cNvSpPr txBox="1"/>
          <p:nvPr/>
        </p:nvSpPr>
        <p:spPr>
          <a:xfrm>
            <a:off x="228141" y="1052513"/>
            <a:ext cx="9175750" cy="2677656"/>
          </a:xfrm>
          <a:prstGeom prst="rect">
            <a:avLst/>
          </a:prstGeom>
          <a:noFill/>
        </p:spPr>
        <p:txBody>
          <a:bodyPr wrap="square" rtlCol="0">
            <a:spAutoFit/>
          </a:bodyPr>
          <a:lstStyle/>
          <a:p>
            <a:r>
              <a:rPr lang="id-ID" sz="2400" b="1" u="sng" dirty="0" smtClean="0">
                <a:solidFill>
                  <a:schemeClr val="accent1">
                    <a:lumMod val="50000"/>
                  </a:schemeClr>
                </a:solidFill>
                <a:latin typeface="Tahoma" pitchFamily="34" charset="0"/>
                <a:ea typeface="Tahoma" pitchFamily="34" charset="0"/>
                <a:cs typeface="Tahoma" pitchFamily="34" charset="0"/>
              </a:rPr>
              <a:t>PANITIA PROGRAM INDOFOOD RISET NUGRAHA</a:t>
            </a:r>
          </a:p>
          <a:p>
            <a:endParaRPr lang="id-ID" sz="2400" dirty="0" smtClean="0">
              <a:solidFill>
                <a:schemeClr val="accent1">
                  <a:lumMod val="50000"/>
                </a:schemeClr>
              </a:solidFill>
              <a:latin typeface="Tahoma" pitchFamily="34" charset="0"/>
              <a:ea typeface="Tahoma" pitchFamily="34" charset="0"/>
              <a:cs typeface="Tahoma" pitchFamily="34" charset="0"/>
            </a:endParaRPr>
          </a:p>
          <a:p>
            <a:r>
              <a:rPr lang="id-ID" sz="2400" dirty="0" smtClean="0">
                <a:solidFill>
                  <a:schemeClr val="accent1">
                    <a:lumMod val="50000"/>
                  </a:schemeClr>
                </a:solidFill>
                <a:latin typeface="Tahoma" pitchFamily="34" charset="0"/>
                <a:ea typeface="Tahoma" pitchFamily="34" charset="0"/>
                <a:cs typeface="Tahoma" pitchFamily="34" charset="0"/>
              </a:rPr>
              <a:t>PT INDOFOOD SUKSES MAKMUR TBK</a:t>
            </a:r>
          </a:p>
          <a:p>
            <a:r>
              <a:rPr lang="id-ID" sz="2400" dirty="0" smtClean="0">
                <a:solidFill>
                  <a:schemeClr val="accent1">
                    <a:lumMod val="50000"/>
                  </a:schemeClr>
                </a:solidFill>
                <a:latin typeface="Tahoma" pitchFamily="34" charset="0"/>
                <a:ea typeface="Tahoma" pitchFamily="34" charset="0"/>
                <a:cs typeface="Tahoma" pitchFamily="34" charset="0"/>
              </a:rPr>
              <a:t>Gedung Indofood Tower Lt. 9</a:t>
            </a:r>
          </a:p>
          <a:p>
            <a:r>
              <a:rPr lang="id-ID" sz="2400" dirty="0" smtClean="0">
                <a:solidFill>
                  <a:schemeClr val="accent1">
                    <a:lumMod val="50000"/>
                  </a:schemeClr>
                </a:solidFill>
                <a:latin typeface="Tahoma" pitchFamily="34" charset="0"/>
                <a:ea typeface="Tahoma" pitchFamily="34" charset="0"/>
                <a:cs typeface="Tahoma" pitchFamily="34" charset="0"/>
              </a:rPr>
              <a:t>Jl. Jend. Sudirman Kav. 76 – 78,</a:t>
            </a:r>
          </a:p>
          <a:p>
            <a:r>
              <a:rPr lang="id-ID" sz="2400" dirty="0" smtClean="0">
                <a:solidFill>
                  <a:schemeClr val="accent1">
                    <a:lumMod val="50000"/>
                  </a:schemeClr>
                </a:solidFill>
                <a:latin typeface="Tahoma" pitchFamily="34" charset="0"/>
                <a:ea typeface="Tahoma" pitchFamily="34" charset="0"/>
                <a:cs typeface="Tahoma" pitchFamily="34" charset="0"/>
              </a:rPr>
              <a:t>Jakarta 12910</a:t>
            </a:r>
          </a:p>
          <a:p>
            <a:r>
              <a:rPr lang="id-ID" sz="2400" dirty="0" smtClean="0">
                <a:solidFill>
                  <a:schemeClr val="accent1">
                    <a:lumMod val="50000"/>
                  </a:schemeClr>
                </a:solidFill>
                <a:latin typeface="Tahoma" pitchFamily="34" charset="0"/>
                <a:ea typeface="Tahoma" pitchFamily="34" charset="0"/>
                <a:cs typeface="Tahoma" pitchFamily="34" charset="0"/>
              </a:rPr>
              <a:t>Up. Terry K</a:t>
            </a:r>
            <a:endParaRPr lang="en-GB" sz="2400" dirty="0">
              <a:solidFill>
                <a:schemeClr val="accent1">
                  <a:lumMod val="50000"/>
                </a:schemeClr>
              </a:solidFill>
              <a:latin typeface="Tahoma" pitchFamily="34" charset="0"/>
              <a:ea typeface="Tahoma" pitchFamily="34" charset="0"/>
              <a:cs typeface="Tahoma" pitchFamily="34" charset="0"/>
            </a:endParaRPr>
          </a:p>
        </p:txBody>
      </p:sp>
      <p:sp>
        <p:nvSpPr>
          <p:cNvPr id="6" name="Rectangle 5"/>
          <p:cNvSpPr/>
          <p:nvPr/>
        </p:nvSpPr>
        <p:spPr>
          <a:xfrm>
            <a:off x="3121728" y="4293096"/>
            <a:ext cx="6307914" cy="1938992"/>
          </a:xfrm>
          <a:prstGeom prst="rect">
            <a:avLst/>
          </a:prstGeom>
        </p:spPr>
        <p:txBody>
          <a:bodyPr wrap="square">
            <a:spAutoFit/>
          </a:bodyPr>
          <a:lstStyle/>
          <a:p>
            <a:pPr algn="ctr">
              <a:defRPr/>
            </a:pPr>
            <a:r>
              <a:rPr lang="en-US" sz="2400" b="1" dirty="0" err="1">
                <a:solidFill>
                  <a:schemeClr val="accent1">
                    <a:lumMod val="50000"/>
                  </a:schemeClr>
                </a:solidFill>
                <a:latin typeface="Tahoma" pitchFamily="34" charset="0"/>
                <a:ea typeface="Tahoma" pitchFamily="34" charset="0"/>
                <a:cs typeface="Tahoma" pitchFamily="34" charset="0"/>
              </a:rPr>
              <a:t>Alamat</a:t>
            </a:r>
            <a:r>
              <a:rPr lang="en-US" sz="2400" b="1" dirty="0">
                <a:solidFill>
                  <a:schemeClr val="accent1">
                    <a:lumMod val="50000"/>
                  </a:schemeClr>
                </a:solidFill>
                <a:latin typeface="Tahoma" pitchFamily="34" charset="0"/>
                <a:ea typeface="Tahoma" pitchFamily="34" charset="0"/>
                <a:cs typeface="Tahoma" pitchFamily="34" charset="0"/>
              </a:rPr>
              <a:t> email : </a:t>
            </a:r>
          </a:p>
          <a:p>
            <a:pPr algn="ctr">
              <a:defRPr/>
            </a:pPr>
            <a:endParaRPr lang="en-US" sz="2400" b="1" dirty="0">
              <a:solidFill>
                <a:schemeClr val="accent1">
                  <a:lumMod val="50000"/>
                </a:schemeClr>
              </a:solidFill>
              <a:latin typeface="Tahoma" pitchFamily="34" charset="0"/>
              <a:ea typeface="Tahoma" pitchFamily="34" charset="0"/>
              <a:cs typeface="Tahoma" pitchFamily="34" charset="0"/>
              <a:hlinkClick r:id="rId2"/>
            </a:endParaRPr>
          </a:p>
          <a:p>
            <a:pPr algn="ctr">
              <a:defRPr/>
            </a:pPr>
            <a:r>
              <a:rPr lang="en-US" sz="2400" b="1" dirty="0">
                <a:solidFill>
                  <a:schemeClr val="accent1">
                    <a:lumMod val="50000"/>
                  </a:schemeClr>
                </a:solidFill>
                <a:latin typeface="Tahoma" pitchFamily="34" charset="0"/>
                <a:ea typeface="Tahoma" pitchFamily="34" charset="0"/>
                <a:cs typeface="Tahoma" pitchFamily="34" charset="0"/>
                <a:hlinkClick r:id="rId2"/>
              </a:rPr>
              <a:t>indofoodrisetnugraha@indofood.co.id</a:t>
            </a:r>
            <a:endParaRPr lang="id-ID" sz="2400" b="1" dirty="0">
              <a:solidFill>
                <a:schemeClr val="accent1">
                  <a:lumMod val="50000"/>
                </a:schemeClr>
              </a:solidFill>
              <a:latin typeface="Tahoma" pitchFamily="34" charset="0"/>
              <a:ea typeface="Tahoma" pitchFamily="34" charset="0"/>
              <a:cs typeface="Tahoma" pitchFamily="34" charset="0"/>
            </a:endParaRPr>
          </a:p>
          <a:p>
            <a:pPr algn="ctr">
              <a:defRPr/>
            </a:pPr>
            <a:r>
              <a:rPr lang="id-ID" sz="2400" b="1" dirty="0" smtClean="0">
                <a:solidFill>
                  <a:schemeClr val="accent1">
                    <a:lumMod val="50000"/>
                  </a:schemeClr>
                </a:solidFill>
                <a:latin typeface="Tahoma" pitchFamily="34" charset="0"/>
                <a:ea typeface="Tahoma" pitchFamily="34" charset="0"/>
                <a:cs typeface="Tahoma" pitchFamily="34" charset="0"/>
              </a:rPr>
              <a:t>WWW.Indofoodrisetnugraha.com</a:t>
            </a:r>
            <a:endParaRPr lang="en-US" sz="2400" b="1" dirty="0">
              <a:solidFill>
                <a:schemeClr val="accent1">
                  <a:lumMod val="50000"/>
                </a:schemeClr>
              </a:solidFill>
              <a:latin typeface="Tahoma" pitchFamily="34" charset="0"/>
              <a:ea typeface="Tahoma" pitchFamily="34" charset="0"/>
              <a:cs typeface="Tahoma" pitchFamily="34" charset="0"/>
            </a:endParaRPr>
          </a:p>
          <a:p>
            <a:pPr algn="ctr">
              <a:defRPr/>
            </a:pPr>
            <a:r>
              <a:rPr lang="en-US" sz="2400" b="1" dirty="0">
                <a:solidFill>
                  <a:schemeClr val="accent1">
                    <a:lumMod val="50000"/>
                  </a:schemeClr>
                </a:solidFill>
                <a:latin typeface="Tahoma" pitchFamily="34" charset="0"/>
                <a:ea typeface="Tahoma" pitchFamily="34" charset="0"/>
                <a:cs typeface="Tahoma" pitchFamily="34" charset="0"/>
              </a:rPr>
              <a:t>(</a:t>
            </a:r>
            <a:r>
              <a:rPr lang="en-US" sz="2400" b="1" dirty="0" err="1">
                <a:solidFill>
                  <a:schemeClr val="accent1">
                    <a:lumMod val="50000"/>
                  </a:schemeClr>
                </a:solidFill>
                <a:latin typeface="Tahoma" pitchFamily="34" charset="0"/>
                <a:ea typeface="Tahoma" pitchFamily="34" charset="0"/>
                <a:cs typeface="Tahoma" pitchFamily="34" charset="0"/>
              </a:rPr>
              <a:t>Maksimal</a:t>
            </a:r>
            <a:r>
              <a:rPr lang="en-US" sz="2400" b="1" dirty="0">
                <a:solidFill>
                  <a:schemeClr val="accent1">
                    <a:lumMod val="50000"/>
                  </a:schemeClr>
                </a:solidFill>
                <a:latin typeface="Tahoma" pitchFamily="34" charset="0"/>
                <a:ea typeface="Tahoma" pitchFamily="34" charset="0"/>
                <a:cs typeface="Tahoma" pitchFamily="34" charset="0"/>
              </a:rPr>
              <a:t> 5 - 10 MB)</a:t>
            </a:r>
          </a:p>
        </p:txBody>
      </p:sp>
    </p:spTree>
    <p:extLst>
      <p:ext uri="{BB962C8B-B14F-4D97-AF65-F5344CB8AC3E}">
        <p14:creationId xmlns:p14="http://schemas.microsoft.com/office/powerpoint/2010/main" xmlns="" val="1492730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4768" y="1326098"/>
            <a:ext cx="7056784" cy="5055230"/>
          </a:xfrm>
          <a:prstGeom prst="rect">
            <a:avLst/>
          </a:prstGeom>
          <a:noFill/>
        </p:spPr>
        <p:txBody>
          <a:bodyPr wrap="square" rtlCol="0">
            <a:spAutoFit/>
          </a:bodyPr>
          <a:lstStyle/>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Batas akhir pemasukan proposal</a:t>
            </a: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T</a:t>
            </a:r>
            <a:r>
              <a:rPr lang="es-ES" sz="2800" dirty="0" err="1" smtClean="0">
                <a:solidFill>
                  <a:schemeClr val="accent1">
                    <a:lumMod val="50000"/>
                  </a:schemeClr>
                </a:solidFill>
                <a:latin typeface="Arial" panose="020B0604020202020204" pitchFamily="34" charset="0"/>
                <a:cs typeface="Arial" panose="020B0604020202020204" pitchFamily="34" charset="0"/>
              </a:rPr>
              <a:t>ema</a:t>
            </a:r>
            <a:r>
              <a:rPr lang="es-ES" sz="2800" dirty="0" smtClean="0">
                <a:solidFill>
                  <a:schemeClr val="accent1">
                    <a:lumMod val="50000"/>
                  </a:schemeClr>
                </a:solidFill>
                <a:latin typeface="Arial" panose="020B0604020202020204" pitchFamily="34" charset="0"/>
                <a:cs typeface="Arial" panose="020B0604020202020204" pitchFamily="34" charset="0"/>
              </a:rPr>
              <a:t> </a:t>
            </a:r>
            <a:r>
              <a:rPr lang="es-ES" sz="2800" dirty="0" err="1" smtClean="0">
                <a:solidFill>
                  <a:schemeClr val="accent1">
                    <a:lumMod val="50000"/>
                  </a:schemeClr>
                </a:solidFill>
                <a:latin typeface="Arial" panose="020B0604020202020204" pitchFamily="34" charset="0"/>
                <a:cs typeface="Arial" panose="020B0604020202020204" pitchFamily="34" charset="0"/>
              </a:rPr>
              <a:t>penelitian</a:t>
            </a:r>
            <a:endParaRPr lang="id-ID" sz="2800" dirty="0">
              <a:solidFill>
                <a:schemeClr val="accent1">
                  <a:lumMod val="50000"/>
                </a:schemeClr>
              </a:solidFill>
              <a:latin typeface="Arial" panose="020B0604020202020204" pitchFamily="34" charset="0"/>
              <a:cs typeface="Arial" panose="020B0604020202020204" pitchFamily="34" charset="0"/>
            </a:endParaRP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Fokus/Bidang komoditas, </a:t>
            </a:r>
          </a:p>
          <a:p>
            <a:pPr marL="722313" indent="-722313">
              <a:spcAft>
                <a:spcPts val="300"/>
              </a:spcAft>
              <a:buFont typeface="+mj-lt"/>
              <a:buAutoNum type="arabicPeriod"/>
            </a:pPr>
            <a:r>
              <a:rPr lang="fi-FI" sz="2800" dirty="0" smtClean="0">
                <a:solidFill>
                  <a:schemeClr val="accent1">
                    <a:lumMod val="50000"/>
                  </a:schemeClr>
                </a:solidFill>
                <a:latin typeface="Arial" panose="020B0604020202020204" pitchFamily="34" charset="0"/>
                <a:cs typeface="Arial" panose="020B0604020202020204" pitchFamily="34" charset="0"/>
              </a:rPr>
              <a:t>Mahasiswa S1</a:t>
            </a:r>
            <a:endParaRPr lang="id-ID" sz="2800" dirty="0" smtClean="0">
              <a:solidFill>
                <a:schemeClr val="accent1">
                  <a:lumMod val="50000"/>
                </a:schemeClr>
              </a:solidFill>
              <a:latin typeface="Arial" panose="020B0604020202020204" pitchFamily="34" charset="0"/>
              <a:cs typeface="Arial" panose="020B0604020202020204" pitchFamily="34" charset="0"/>
            </a:endParaRP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Dalam rangka </a:t>
            </a:r>
            <a:r>
              <a:rPr lang="fi-FI" sz="2800" dirty="0" smtClean="0">
                <a:solidFill>
                  <a:schemeClr val="accent1">
                    <a:lumMod val="50000"/>
                  </a:schemeClr>
                </a:solidFill>
                <a:latin typeface="Arial" panose="020B0604020202020204" pitchFamily="34" charset="0"/>
                <a:cs typeface="Arial" panose="020B0604020202020204" pitchFamily="34" charset="0"/>
              </a:rPr>
              <a:t>tugas</a:t>
            </a:r>
            <a:r>
              <a:rPr lang="id-ID" sz="2800" dirty="0" smtClean="0">
                <a:solidFill>
                  <a:schemeClr val="accent1">
                    <a:lumMod val="50000"/>
                  </a:schemeClr>
                </a:solidFill>
                <a:latin typeface="Arial" panose="020B0604020202020204" pitchFamily="34" charset="0"/>
                <a:cs typeface="Arial" panose="020B0604020202020204" pitchFamily="34" charset="0"/>
              </a:rPr>
              <a:t> akhir/skripsi</a:t>
            </a:r>
            <a:endParaRPr lang="id-ID" sz="2800" dirty="0">
              <a:solidFill>
                <a:schemeClr val="accent1">
                  <a:lumMod val="50000"/>
                </a:schemeClr>
              </a:solidFill>
              <a:latin typeface="Arial" panose="020B0604020202020204" pitchFamily="34" charset="0"/>
              <a:cs typeface="Arial" panose="020B0604020202020204" pitchFamily="34" charset="0"/>
            </a:endParaRP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Mahasiswa masuk tahap </a:t>
            </a:r>
            <a:r>
              <a:rPr lang="id-ID" sz="2800" dirty="0">
                <a:solidFill>
                  <a:schemeClr val="accent1">
                    <a:lumMod val="50000"/>
                  </a:schemeClr>
                </a:solidFill>
                <a:latin typeface="Arial" panose="020B0604020202020204" pitchFamily="34" charset="0"/>
                <a:cs typeface="Arial" panose="020B0604020202020204" pitchFamily="34" charset="0"/>
              </a:rPr>
              <a:t>penelitian </a:t>
            </a:r>
            <a:r>
              <a:rPr lang="id-ID" sz="2000" dirty="0" smtClean="0">
                <a:solidFill>
                  <a:schemeClr val="accent1">
                    <a:lumMod val="50000"/>
                  </a:schemeClr>
                </a:solidFill>
                <a:latin typeface="Arial" panose="020B0604020202020204" pitchFamily="34" charset="0"/>
                <a:cs typeface="Arial" panose="020B0604020202020204" pitchFamily="34" charset="0"/>
              </a:rPr>
              <a:t>(</a:t>
            </a:r>
            <a:r>
              <a:rPr lang="sv-SE" sz="2000" dirty="0" smtClean="0">
                <a:solidFill>
                  <a:schemeClr val="accent1">
                    <a:lumMod val="50000"/>
                  </a:schemeClr>
                </a:solidFill>
                <a:latin typeface="Arial" panose="020B0604020202020204" pitchFamily="34" charset="0"/>
                <a:cs typeface="Arial" panose="020B0604020202020204" pitchFamily="34" charset="0"/>
              </a:rPr>
              <a:t>persetujuan </a:t>
            </a:r>
            <a:r>
              <a:rPr lang="id-ID" sz="2000" dirty="0" smtClean="0">
                <a:solidFill>
                  <a:schemeClr val="accent1">
                    <a:lumMod val="50000"/>
                  </a:schemeClr>
                </a:solidFill>
                <a:latin typeface="Arial" panose="020B0604020202020204" pitchFamily="34" charset="0"/>
                <a:cs typeface="Arial" panose="020B0604020202020204" pitchFamily="34" charset="0"/>
              </a:rPr>
              <a:t>Dosen Pembimbing/ </a:t>
            </a:r>
            <a:r>
              <a:rPr lang="sv-SE" sz="2000" dirty="0" smtClean="0">
                <a:solidFill>
                  <a:schemeClr val="accent1">
                    <a:lumMod val="50000"/>
                  </a:schemeClr>
                </a:solidFill>
                <a:latin typeface="Arial" panose="020B0604020202020204" pitchFamily="34" charset="0"/>
                <a:cs typeface="Arial" panose="020B0604020202020204" pitchFamily="34" charset="0"/>
              </a:rPr>
              <a:t>Dekan</a:t>
            </a:r>
            <a:r>
              <a:rPr lang="id-ID" sz="2000" dirty="0" smtClean="0">
                <a:solidFill>
                  <a:schemeClr val="accent1">
                    <a:lumMod val="50000"/>
                  </a:schemeClr>
                </a:solidFill>
                <a:latin typeface="Arial" panose="020B0604020202020204" pitchFamily="34" charset="0"/>
                <a:cs typeface="Arial" panose="020B0604020202020204" pitchFamily="34" charset="0"/>
              </a:rPr>
              <a:t>)</a:t>
            </a: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Jangka </a:t>
            </a:r>
            <a:r>
              <a:rPr lang="id-ID" sz="2800" dirty="0">
                <a:solidFill>
                  <a:schemeClr val="accent1">
                    <a:lumMod val="50000"/>
                  </a:schemeClr>
                </a:solidFill>
                <a:latin typeface="Arial" panose="020B0604020202020204" pitchFamily="34" charset="0"/>
                <a:cs typeface="Arial" panose="020B0604020202020204" pitchFamily="34" charset="0"/>
              </a:rPr>
              <a:t>waktu penelitian </a:t>
            </a:r>
            <a:r>
              <a:rPr lang="id-ID" sz="2800" dirty="0" smtClean="0">
                <a:solidFill>
                  <a:schemeClr val="accent1">
                    <a:lumMod val="50000"/>
                  </a:schemeClr>
                </a:solidFill>
                <a:latin typeface="Arial" panose="020B0604020202020204" pitchFamily="34" charset="0"/>
                <a:cs typeface="Arial" panose="020B0604020202020204" pitchFamily="34" charset="0"/>
              </a:rPr>
              <a:t>maks </a:t>
            </a:r>
            <a:r>
              <a:rPr lang="id-ID" sz="2800" dirty="0">
                <a:solidFill>
                  <a:schemeClr val="accent1">
                    <a:lumMod val="50000"/>
                  </a:schemeClr>
                </a:solidFill>
                <a:latin typeface="Arial" panose="020B0604020202020204" pitchFamily="34" charset="0"/>
                <a:cs typeface="Arial" panose="020B0604020202020204" pitchFamily="34" charset="0"/>
              </a:rPr>
              <a:t>1 </a:t>
            </a:r>
            <a:r>
              <a:rPr lang="id-ID" sz="2800" dirty="0" smtClean="0">
                <a:solidFill>
                  <a:schemeClr val="accent1">
                    <a:lumMod val="50000"/>
                  </a:schemeClr>
                </a:solidFill>
                <a:latin typeface="Arial" panose="020B0604020202020204" pitchFamily="34" charset="0"/>
                <a:cs typeface="Arial" panose="020B0604020202020204" pitchFamily="34" charset="0"/>
              </a:rPr>
              <a:t>tahun</a:t>
            </a: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Penelitian </a:t>
            </a:r>
            <a:r>
              <a:rPr lang="id-ID" sz="2800" dirty="0">
                <a:solidFill>
                  <a:schemeClr val="accent1">
                    <a:lumMod val="50000"/>
                  </a:schemeClr>
                </a:solidFill>
                <a:latin typeface="Arial" panose="020B0604020202020204" pitchFamily="34" charset="0"/>
                <a:cs typeface="Arial" panose="020B0604020202020204" pitchFamily="34" charset="0"/>
              </a:rPr>
              <a:t>dilakukan di </a:t>
            </a:r>
            <a:r>
              <a:rPr lang="id-ID" sz="2800" dirty="0" smtClean="0">
                <a:solidFill>
                  <a:schemeClr val="accent1">
                    <a:lumMod val="50000"/>
                  </a:schemeClr>
                </a:solidFill>
                <a:latin typeface="Arial" panose="020B0604020202020204" pitchFamily="34" charset="0"/>
                <a:cs typeface="Arial" panose="020B0604020202020204" pitchFamily="34" charset="0"/>
              </a:rPr>
              <a:t>Indonesia</a:t>
            </a: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Riwayat </a:t>
            </a:r>
            <a:r>
              <a:rPr lang="id-ID" sz="2800" dirty="0">
                <a:solidFill>
                  <a:schemeClr val="accent1">
                    <a:lumMod val="50000"/>
                  </a:schemeClr>
                </a:solidFill>
                <a:latin typeface="Arial" panose="020B0604020202020204" pitchFamily="34" charset="0"/>
                <a:cs typeface="Arial" panose="020B0604020202020204" pitchFamily="34" charset="0"/>
              </a:rPr>
              <a:t>hidup </a:t>
            </a:r>
            <a:r>
              <a:rPr lang="id-ID" sz="2800" dirty="0" smtClean="0">
                <a:solidFill>
                  <a:schemeClr val="accent1">
                    <a:lumMod val="50000"/>
                  </a:schemeClr>
                </a:solidFill>
                <a:latin typeface="Arial" panose="020B0604020202020204" pitchFamily="34" charset="0"/>
                <a:cs typeface="Arial" panose="020B0604020202020204" pitchFamily="34" charset="0"/>
              </a:rPr>
              <a:t>lengkap</a:t>
            </a:r>
          </a:p>
          <a:p>
            <a:pPr marL="722313" indent="-722313">
              <a:spcAft>
                <a:spcPts val="300"/>
              </a:spcAft>
              <a:buFont typeface="+mj-lt"/>
              <a:buAutoNum type="arabicPeriod"/>
            </a:pPr>
            <a:r>
              <a:rPr lang="id-ID" sz="2800" dirty="0" smtClean="0">
                <a:solidFill>
                  <a:schemeClr val="accent1">
                    <a:lumMod val="50000"/>
                  </a:schemeClr>
                </a:solidFill>
                <a:latin typeface="Arial" panose="020B0604020202020204" pitchFamily="34" charset="0"/>
                <a:cs typeface="Arial" panose="020B0604020202020204" pitchFamily="34" charset="0"/>
              </a:rPr>
              <a:t>Kesesuaian </a:t>
            </a:r>
            <a:r>
              <a:rPr lang="id-ID" sz="2800" dirty="0">
                <a:solidFill>
                  <a:schemeClr val="accent1">
                    <a:lumMod val="50000"/>
                  </a:schemeClr>
                </a:solidFill>
                <a:latin typeface="Arial" panose="020B0604020202020204" pitchFamily="34" charset="0"/>
                <a:cs typeface="Arial" panose="020B0604020202020204" pitchFamily="34" charset="0"/>
              </a:rPr>
              <a:t>format </a:t>
            </a:r>
            <a:r>
              <a:rPr lang="id-ID" sz="2800" dirty="0" smtClean="0">
                <a:solidFill>
                  <a:schemeClr val="accent1">
                    <a:lumMod val="50000"/>
                  </a:schemeClr>
                </a:solidFill>
                <a:latin typeface="Arial" panose="020B0604020202020204" pitchFamily="34" charset="0"/>
                <a:cs typeface="Arial" panose="020B0604020202020204" pitchFamily="34" charset="0"/>
              </a:rPr>
              <a:t>proposal</a:t>
            </a:r>
          </a:p>
        </p:txBody>
      </p:sp>
      <p:sp>
        <p:nvSpPr>
          <p:cNvPr id="6" name="Rectangle 5"/>
          <p:cNvSpPr/>
          <p:nvPr/>
        </p:nvSpPr>
        <p:spPr>
          <a:xfrm>
            <a:off x="128464" y="44624"/>
            <a:ext cx="7329251" cy="954107"/>
          </a:xfrm>
          <a:prstGeom prst="rect">
            <a:avLst/>
          </a:prstGeom>
        </p:spPr>
        <p:txBody>
          <a:bodyPr wrap="none">
            <a:spAutoFit/>
          </a:bodyPr>
          <a:lstStyle/>
          <a:p>
            <a:r>
              <a:rPr kumimoji="0" lang="en-US"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S</a:t>
            </a:r>
            <a:r>
              <a:rPr kumimoji="0" lang="id-ID" sz="2800" b="1" i="0" u="none" strike="noStrike" kern="0" cap="none" spc="0" normalizeH="0" baseline="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ELEKSI</a:t>
            </a:r>
            <a:r>
              <a:rPr kumimoji="0" lang="id-ID"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 KELENGKAPAN / KESESUAIAN</a:t>
            </a:r>
          </a:p>
          <a:p>
            <a:r>
              <a:rPr kumimoji="0" lang="en-US" sz="2800" b="1" i="0" u="none" strike="noStrike" kern="0" cap="none" spc="0" normalizeH="0" noProof="0" dirty="0" smtClean="0">
                <a:ln>
                  <a:noFill/>
                </a:ln>
                <a:solidFill>
                  <a:sysClr val="window" lastClr="FFFFFF"/>
                </a:solidFill>
                <a:effectLst/>
                <a:uLnTx/>
                <a:uFillTx/>
                <a:latin typeface="Arial Rounded MT Bold" panose="020F0704030504030204" pitchFamily="34" charset="0"/>
                <a:ea typeface="ＭＳ Ｐゴシック" pitchFamily="34" charset="-128"/>
                <a:cs typeface="Calibri" pitchFamily="34" charset="0"/>
              </a:rPr>
              <a:t>PROPOSAL</a:t>
            </a:r>
            <a:endParaRPr lang="en-GB" sz="2800" b="1" dirty="0">
              <a:latin typeface="Arial Rounded MT Bold" panose="020F0704030504030204" pitchFamily="34" charset="0"/>
            </a:endParaRPr>
          </a:p>
        </p:txBody>
      </p:sp>
      <p:sp>
        <p:nvSpPr>
          <p:cNvPr id="3" name="TextBox 2"/>
          <p:cNvSpPr txBox="1"/>
          <p:nvPr/>
        </p:nvSpPr>
        <p:spPr>
          <a:xfrm>
            <a:off x="134253" y="2517864"/>
            <a:ext cx="3018547" cy="1631216"/>
          </a:xfrm>
          <a:prstGeom prst="rect">
            <a:avLst/>
          </a:prstGeom>
          <a:noFill/>
        </p:spPr>
        <p:txBody>
          <a:bodyPr wrap="square" rtlCol="0">
            <a:spAutoFit/>
          </a:bodyPr>
          <a:lstStyle/>
          <a:p>
            <a:pPr>
              <a:lnSpc>
                <a:spcPts val="3000"/>
              </a:lnSpc>
            </a:pPr>
            <a:r>
              <a:rPr lang="id-ID" sz="2800" dirty="0" smtClean="0">
                <a:solidFill>
                  <a:srgbClr val="0000FF"/>
                </a:solidFill>
                <a:latin typeface="Arial Rounded MT Bold" panose="020F0704030504030204" pitchFamily="34" charset="0"/>
              </a:rPr>
              <a:t>Pemeriksaan/ Penilaian kesesuaian terhadap:</a:t>
            </a:r>
            <a:endParaRPr lang="id-ID" sz="2800" dirty="0">
              <a:solidFill>
                <a:srgbClr val="0000FF"/>
              </a:solidFill>
              <a:latin typeface="Arial Rounded MT Bold" panose="020F0704030504030204" pitchFamily="34" charset="0"/>
            </a:endParaRPr>
          </a:p>
        </p:txBody>
      </p:sp>
      <p:sp>
        <p:nvSpPr>
          <p:cNvPr id="9" name="Left Brace 8"/>
          <p:cNvSpPr/>
          <p:nvPr/>
        </p:nvSpPr>
        <p:spPr>
          <a:xfrm>
            <a:off x="2144688" y="1268760"/>
            <a:ext cx="1224136" cy="5271254"/>
          </a:xfrm>
          <a:prstGeom prst="leftBrace">
            <a:avLst>
              <a:gd name="adj1" fmla="val 16687"/>
              <a:gd name="adj2" fmla="val 50304"/>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Right Arrow 7"/>
          <p:cNvSpPr/>
          <p:nvPr/>
        </p:nvSpPr>
        <p:spPr>
          <a:xfrm>
            <a:off x="2000672" y="3592440"/>
            <a:ext cx="576064" cy="628648"/>
          </a:xfrm>
          <a:prstGeom prst="rightArrow">
            <a:avLst>
              <a:gd name="adj1" fmla="val 70762"/>
              <a:gd name="adj2" fmla="val 50000"/>
            </a:avLst>
          </a:prstGeom>
          <a:solidFill>
            <a:srgbClr val="0000FF"/>
          </a:solidFill>
          <a:ln>
            <a:solidFill>
              <a:schemeClr val="bg1"/>
            </a:solidFill>
          </a:ln>
          <a:effectLst>
            <a:outerShdw blurRad="44450" dist="27940" dir="5400000" algn="ctr">
              <a:srgbClr val="000000">
                <a:alpha val="32000"/>
              </a:srgbClr>
            </a:outerShdw>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222863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29181674"/>
              </p:ext>
            </p:extLst>
          </p:nvPr>
        </p:nvGraphicFramePr>
        <p:xfrm>
          <a:off x="56456" y="1028238"/>
          <a:ext cx="9849544" cy="5209074"/>
        </p:xfrm>
        <a:graphic>
          <a:graphicData uri="http://schemas.openxmlformats.org/drawingml/2006/table">
            <a:tbl>
              <a:tblPr firstRow="1" bandRow="1">
                <a:tableStyleId>{5C22544A-7EE6-4342-B048-85BDC9FD1C3A}</a:tableStyleId>
              </a:tblPr>
              <a:tblGrid>
                <a:gridCol w="580323">
                  <a:extLst>
                    <a:ext uri="{9D8B030D-6E8A-4147-A177-3AD203B41FA5}">
                      <a16:colId xmlns:a16="http://schemas.microsoft.com/office/drawing/2014/main" xmlns="" val="20000"/>
                    </a:ext>
                  </a:extLst>
                </a:gridCol>
                <a:gridCol w="5865949">
                  <a:extLst>
                    <a:ext uri="{9D8B030D-6E8A-4147-A177-3AD203B41FA5}">
                      <a16:colId xmlns:a16="http://schemas.microsoft.com/office/drawing/2014/main" xmlns="" val="20001"/>
                    </a:ext>
                  </a:extLst>
                </a:gridCol>
                <a:gridCol w="1227062">
                  <a:extLst>
                    <a:ext uri="{9D8B030D-6E8A-4147-A177-3AD203B41FA5}">
                      <a16:colId xmlns:a16="http://schemas.microsoft.com/office/drawing/2014/main" xmlns="" val="20002"/>
                    </a:ext>
                  </a:extLst>
                </a:gridCol>
                <a:gridCol w="1305726">
                  <a:extLst>
                    <a:ext uri="{9D8B030D-6E8A-4147-A177-3AD203B41FA5}">
                      <a16:colId xmlns:a16="http://schemas.microsoft.com/office/drawing/2014/main" xmlns="" val="20003"/>
                    </a:ext>
                  </a:extLst>
                </a:gridCol>
                <a:gridCol w="870484">
                  <a:extLst>
                    <a:ext uri="{9D8B030D-6E8A-4147-A177-3AD203B41FA5}">
                      <a16:colId xmlns:a16="http://schemas.microsoft.com/office/drawing/2014/main" xmlns="" val="20004"/>
                    </a:ext>
                  </a:extLst>
                </a:gridCol>
              </a:tblGrid>
              <a:tr h="851743">
                <a:tc>
                  <a:txBody>
                    <a:bodyPr/>
                    <a:lstStyle/>
                    <a:p>
                      <a:pPr algn="ctr"/>
                      <a:r>
                        <a:rPr lang="en-US" sz="1800" dirty="0" smtClean="0">
                          <a:latin typeface="Tahoma" pitchFamily="34" charset="0"/>
                          <a:ea typeface="Tahoma" pitchFamily="34" charset="0"/>
                          <a:cs typeface="Tahoma" pitchFamily="34" charset="0"/>
                        </a:rPr>
                        <a:t>No.</a:t>
                      </a:r>
                      <a:endParaRPr lang="en-US" sz="1800" dirty="0">
                        <a:latin typeface="Tahoma" pitchFamily="34" charset="0"/>
                        <a:ea typeface="Tahoma" pitchFamily="34" charset="0"/>
                        <a:cs typeface="Tahoma" pitchFamily="34" charset="0"/>
                      </a:endParaRPr>
                    </a:p>
                  </a:txBody>
                  <a:tcPr marL="99060" marR="99060" marT="45040" marB="45040" anchor="ctr"/>
                </a:tc>
                <a:tc>
                  <a:txBody>
                    <a:bodyPr/>
                    <a:lstStyle/>
                    <a:p>
                      <a:pPr algn="ctr"/>
                      <a:r>
                        <a:rPr lang="en-US" sz="1800" dirty="0" err="1" smtClean="0">
                          <a:latin typeface="Tahoma" pitchFamily="34" charset="0"/>
                          <a:ea typeface="Tahoma" pitchFamily="34" charset="0"/>
                          <a:cs typeface="Tahoma" pitchFamily="34" charset="0"/>
                        </a:rPr>
                        <a:t>Kriteria</a:t>
                      </a:r>
                      <a:endParaRPr lang="en-US" sz="1800" dirty="0">
                        <a:latin typeface="Tahoma" pitchFamily="34" charset="0"/>
                        <a:ea typeface="Tahoma" pitchFamily="34" charset="0"/>
                        <a:cs typeface="Tahoma" pitchFamily="34" charset="0"/>
                      </a:endParaRPr>
                    </a:p>
                  </a:txBody>
                  <a:tcPr marL="99060" marR="99060" marT="45040" marB="45040" anchor="ctr"/>
                </a:tc>
                <a:tc>
                  <a:txBody>
                    <a:bodyPr/>
                    <a:lstStyle/>
                    <a:p>
                      <a:pPr algn="ctr"/>
                      <a:r>
                        <a:rPr lang="en-US" sz="1800" dirty="0" err="1" smtClean="0">
                          <a:latin typeface="Tahoma" pitchFamily="34" charset="0"/>
                          <a:ea typeface="Tahoma" pitchFamily="34" charset="0"/>
                          <a:cs typeface="Tahoma" pitchFamily="34" charset="0"/>
                        </a:rPr>
                        <a:t>Nilai</a:t>
                      </a:r>
                      <a:r>
                        <a:rPr lang="en-US" sz="1800" dirty="0" smtClean="0">
                          <a:latin typeface="Tahoma" pitchFamily="34" charset="0"/>
                          <a:ea typeface="Tahoma" pitchFamily="34" charset="0"/>
                          <a:cs typeface="Tahoma" pitchFamily="34" charset="0"/>
                        </a:rPr>
                        <a:t> </a:t>
                      </a:r>
                      <a:r>
                        <a:rPr lang="en-US" sz="1800" dirty="0" err="1" smtClean="0">
                          <a:latin typeface="Tahoma" pitchFamily="34" charset="0"/>
                          <a:ea typeface="Tahoma" pitchFamily="34" charset="0"/>
                          <a:cs typeface="Tahoma" pitchFamily="34" charset="0"/>
                        </a:rPr>
                        <a:t>Kriteria</a:t>
                      </a:r>
                      <a:r>
                        <a:rPr lang="en-US" sz="1800" baseline="0" dirty="0" smtClean="0">
                          <a:latin typeface="Tahoma" pitchFamily="34" charset="0"/>
                          <a:ea typeface="Tahoma" pitchFamily="34" charset="0"/>
                          <a:cs typeface="Tahoma" pitchFamily="34" charset="0"/>
                        </a:rPr>
                        <a:t>  (s)</a:t>
                      </a:r>
                      <a:endParaRPr lang="en-US" sz="1800" dirty="0">
                        <a:latin typeface="Tahoma" pitchFamily="34" charset="0"/>
                        <a:ea typeface="Tahoma" pitchFamily="34" charset="0"/>
                        <a:cs typeface="Tahoma" pitchFamily="34" charset="0"/>
                      </a:endParaRPr>
                    </a:p>
                  </a:txBody>
                  <a:tcPr marL="99060" marR="99060" marT="45040" marB="45040" anchor="ctr"/>
                </a:tc>
                <a:tc>
                  <a:txBody>
                    <a:bodyPr/>
                    <a:lstStyle/>
                    <a:p>
                      <a:pPr algn="ctr"/>
                      <a:r>
                        <a:rPr lang="en-US" sz="1800" dirty="0" err="1" smtClean="0">
                          <a:latin typeface="Tahoma" pitchFamily="34" charset="0"/>
                          <a:ea typeface="Tahoma" pitchFamily="34" charset="0"/>
                          <a:cs typeface="Tahoma" pitchFamily="34" charset="0"/>
                        </a:rPr>
                        <a:t>Nilai</a:t>
                      </a:r>
                      <a:r>
                        <a:rPr lang="en-US" sz="1800" baseline="0" dirty="0" smtClean="0">
                          <a:latin typeface="Tahoma" pitchFamily="34" charset="0"/>
                          <a:ea typeface="Tahoma" pitchFamily="34" charset="0"/>
                          <a:cs typeface="Tahoma" pitchFamily="34" charset="0"/>
                        </a:rPr>
                        <a:t> </a:t>
                      </a:r>
                      <a:r>
                        <a:rPr lang="en-US" sz="1800" baseline="0" dirty="0" err="1" smtClean="0">
                          <a:latin typeface="Tahoma" pitchFamily="34" charset="0"/>
                          <a:ea typeface="Tahoma" pitchFamily="34" charset="0"/>
                          <a:cs typeface="Tahoma" pitchFamily="34" charset="0"/>
                        </a:rPr>
                        <a:t>Bobot</a:t>
                      </a:r>
                      <a:r>
                        <a:rPr lang="en-US" sz="1800" baseline="0" dirty="0" smtClean="0">
                          <a:latin typeface="Tahoma" pitchFamily="34" charset="0"/>
                          <a:ea typeface="Tahoma" pitchFamily="34" charset="0"/>
                          <a:cs typeface="Tahoma" pitchFamily="34" charset="0"/>
                        </a:rPr>
                        <a:t> </a:t>
                      </a:r>
                    </a:p>
                    <a:p>
                      <a:pPr algn="ctr"/>
                      <a:r>
                        <a:rPr lang="en-US" sz="1800" baseline="0" dirty="0" smtClean="0">
                          <a:latin typeface="Tahoma" pitchFamily="34" charset="0"/>
                          <a:ea typeface="Tahoma" pitchFamily="34" charset="0"/>
                          <a:cs typeface="Tahoma" pitchFamily="34" charset="0"/>
                        </a:rPr>
                        <a:t>(w)</a:t>
                      </a:r>
                      <a:endParaRPr lang="en-US" sz="1800" dirty="0">
                        <a:latin typeface="Tahoma" pitchFamily="34" charset="0"/>
                        <a:ea typeface="Tahoma" pitchFamily="34" charset="0"/>
                        <a:cs typeface="Tahoma" pitchFamily="34" charset="0"/>
                      </a:endParaRPr>
                    </a:p>
                  </a:txBody>
                  <a:tcPr marL="99060" marR="99060" marT="45040" marB="45040" anchor="ctr"/>
                </a:tc>
                <a:tc>
                  <a:txBody>
                    <a:bodyPr/>
                    <a:lstStyle/>
                    <a:p>
                      <a:pPr algn="ctr"/>
                      <a:r>
                        <a:rPr lang="en-US" sz="1800" baseline="0" dirty="0" smtClean="0">
                          <a:latin typeface="Tahoma" pitchFamily="34" charset="0"/>
                          <a:ea typeface="Tahoma" pitchFamily="34" charset="0"/>
                          <a:cs typeface="Tahoma" pitchFamily="34" charset="0"/>
                        </a:rPr>
                        <a:t>s x w </a:t>
                      </a:r>
                      <a:endParaRPr lang="en-US" sz="1800" dirty="0">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0"/>
                  </a:ext>
                </a:extLst>
              </a:tr>
              <a:tr h="851743">
                <a:tc>
                  <a:txBody>
                    <a:bodyPr/>
                    <a:lstStyle/>
                    <a:p>
                      <a:pPr algn="ctr"/>
                      <a:r>
                        <a:rPr lang="en-US" sz="1800" dirty="0" smtClean="0">
                          <a:solidFill>
                            <a:schemeClr val="accent1">
                              <a:lumMod val="50000"/>
                            </a:schemeClr>
                          </a:solidFill>
                          <a:latin typeface="Tahoma" pitchFamily="34" charset="0"/>
                          <a:ea typeface="Tahoma" pitchFamily="34" charset="0"/>
                          <a:cs typeface="Tahoma" pitchFamily="34" charset="0"/>
                        </a:rPr>
                        <a:t>1</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LATAR BELAKANG DAN PERUMUSAN MASALAH  :</a:t>
                      </a:r>
                    </a:p>
                    <a:p>
                      <a:r>
                        <a:rPr lang="en-US" sz="1800" i="1" dirty="0" smtClean="0">
                          <a:solidFill>
                            <a:schemeClr val="accent1">
                              <a:lumMod val="50000"/>
                            </a:schemeClr>
                          </a:solidFill>
                          <a:latin typeface="Tahoma" pitchFamily="34" charset="0"/>
                          <a:ea typeface="Tahoma" pitchFamily="34" charset="0"/>
                          <a:cs typeface="Tahoma" pitchFamily="34" charset="0"/>
                        </a:rPr>
                        <a:t>(</a:t>
                      </a:r>
                      <a:r>
                        <a:rPr lang="en-US" sz="1800" i="1" dirty="0" err="1" smtClean="0">
                          <a:solidFill>
                            <a:schemeClr val="accent1">
                              <a:lumMod val="50000"/>
                            </a:schemeClr>
                          </a:solidFill>
                          <a:latin typeface="Tahoma" pitchFamily="34" charset="0"/>
                          <a:ea typeface="Tahoma" pitchFamily="34" charset="0"/>
                          <a:cs typeface="Tahoma" pitchFamily="34" charset="0"/>
                        </a:rPr>
                        <a:t>ketajaman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dalam</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merumuskan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masalah</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dan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tujuan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penelitian</a:t>
                      </a:r>
                      <a:r>
                        <a:rPr lang="en-US" sz="1800" i="1" baseline="0" dirty="0" smtClean="0">
                          <a:solidFill>
                            <a:schemeClr val="accent1">
                              <a:lumMod val="50000"/>
                            </a:schemeClr>
                          </a:solidFill>
                          <a:latin typeface="Tahoma" pitchFamily="34" charset="0"/>
                          <a:ea typeface="Tahoma" pitchFamily="34" charset="0"/>
                          <a:cs typeface="Tahoma" pitchFamily="34" charset="0"/>
                        </a:rPr>
                        <a:t>)</a:t>
                      </a:r>
                      <a:endParaRPr lang="en-US" sz="1800" i="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endParaRPr lang="en-US" sz="2400" b="1" dirty="0" smtClean="0">
                        <a:solidFill>
                          <a:schemeClr val="accent1">
                            <a:lumMod val="50000"/>
                          </a:schemeClr>
                        </a:solidFill>
                        <a:latin typeface="Tahoma" pitchFamily="34" charset="0"/>
                        <a:ea typeface="Tahoma" pitchFamily="34" charset="0"/>
                        <a:cs typeface="Tahoma" pitchFamily="34" charset="0"/>
                      </a:endParaRPr>
                    </a:p>
                    <a:p>
                      <a:pPr algn="ctr"/>
                      <a:r>
                        <a:rPr lang="en-US" sz="2400" b="1" dirty="0" smtClean="0">
                          <a:solidFill>
                            <a:schemeClr val="accent1">
                              <a:lumMod val="50000"/>
                            </a:schemeClr>
                          </a:solidFill>
                          <a:latin typeface="Tahoma" pitchFamily="34" charset="0"/>
                          <a:ea typeface="Tahoma" pitchFamily="34" charset="0"/>
                          <a:cs typeface="Tahoma" pitchFamily="34" charset="0"/>
                        </a:rPr>
                        <a:t>30</a:t>
                      </a:r>
                      <a:r>
                        <a:rPr lang="en-US" sz="2400" b="1" baseline="0" dirty="0" smtClean="0">
                          <a:solidFill>
                            <a:schemeClr val="accent1">
                              <a:lumMod val="50000"/>
                            </a:schemeClr>
                          </a:solidFill>
                          <a:latin typeface="Tahoma" pitchFamily="34" charset="0"/>
                          <a:ea typeface="Tahoma" pitchFamily="34" charset="0"/>
                          <a:cs typeface="Tahoma" pitchFamily="34" charset="0"/>
                        </a:rPr>
                        <a:t> %</a:t>
                      </a:r>
                      <a:endParaRPr lang="en-US" sz="2400" b="1" dirty="0" smtClean="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1"/>
                  </a:ext>
                </a:extLst>
              </a:tr>
              <a:tr h="595840">
                <a:tc>
                  <a:txBody>
                    <a:bodyPr/>
                    <a:lstStyle/>
                    <a:p>
                      <a:pPr algn="ctr"/>
                      <a:r>
                        <a:rPr lang="en-US" sz="1800" dirty="0" smtClean="0">
                          <a:solidFill>
                            <a:schemeClr val="accent1">
                              <a:lumMod val="50000"/>
                            </a:schemeClr>
                          </a:solidFill>
                          <a:latin typeface="Tahoma" pitchFamily="34" charset="0"/>
                          <a:ea typeface="Tahoma" pitchFamily="34" charset="0"/>
                          <a:cs typeface="Tahoma" pitchFamily="34" charset="0"/>
                        </a:rPr>
                        <a:t>2</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METODOLOGI </a:t>
                      </a:r>
                    </a:p>
                    <a:p>
                      <a:r>
                        <a:rPr lang="en-US" sz="1800" dirty="0" smtClean="0">
                          <a:solidFill>
                            <a:schemeClr val="accent1">
                              <a:lumMod val="50000"/>
                            </a:schemeClr>
                          </a:solidFill>
                          <a:latin typeface="Tahoma" pitchFamily="34" charset="0"/>
                          <a:ea typeface="Tahoma" pitchFamily="34" charset="0"/>
                          <a:cs typeface="Tahoma" pitchFamily="34" charset="0"/>
                        </a:rPr>
                        <a:t>(</a:t>
                      </a:r>
                      <a:r>
                        <a:rPr lang="en-US" sz="1800" i="1" dirty="0" err="1" smtClean="0">
                          <a:solidFill>
                            <a:schemeClr val="accent1">
                              <a:lumMod val="50000"/>
                            </a:schemeClr>
                          </a:solidFill>
                          <a:latin typeface="Tahoma" pitchFamily="34" charset="0"/>
                          <a:ea typeface="Tahoma" pitchFamily="34" charset="0"/>
                          <a:cs typeface="Tahoma" pitchFamily="34" charset="0"/>
                        </a:rPr>
                        <a:t>keterandalan</a:t>
                      </a:r>
                      <a:r>
                        <a:rPr lang="en-US" sz="1800" i="1" dirty="0" smtClean="0">
                          <a:solidFill>
                            <a:schemeClr val="accent1">
                              <a:lumMod val="50000"/>
                            </a:schemeClr>
                          </a:solidFill>
                          <a:latin typeface="Tahoma" pitchFamily="34" charset="0"/>
                          <a:ea typeface="Tahoma" pitchFamily="34" charset="0"/>
                          <a:cs typeface="Tahoma" pitchFamily="34" charset="0"/>
                        </a:rPr>
                        <a:t> </a:t>
                      </a:r>
                      <a:r>
                        <a:rPr lang="en-US" sz="1800" i="1" dirty="0" err="1" smtClean="0">
                          <a:solidFill>
                            <a:schemeClr val="accent1">
                              <a:lumMod val="50000"/>
                            </a:schemeClr>
                          </a:solidFill>
                          <a:latin typeface="Tahoma" pitchFamily="34" charset="0"/>
                          <a:ea typeface="Tahoma" pitchFamily="34" charset="0"/>
                          <a:cs typeface="Tahoma" pitchFamily="34" charset="0"/>
                        </a:rPr>
                        <a:t>dan</a:t>
                      </a:r>
                      <a:r>
                        <a:rPr lang="en-US" sz="1800" i="1" dirty="0" smtClean="0">
                          <a:solidFill>
                            <a:schemeClr val="accent1">
                              <a:lumMod val="50000"/>
                            </a:schemeClr>
                          </a:solidFill>
                          <a:latin typeface="Tahoma" pitchFamily="34" charset="0"/>
                          <a:ea typeface="Tahoma" pitchFamily="34" charset="0"/>
                          <a:cs typeface="Tahoma" pitchFamily="34" charset="0"/>
                        </a:rPr>
                        <a:t> </a:t>
                      </a:r>
                      <a:r>
                        <a:rPr lang="en-US" sz="1800" i="1" dirty="0" err="1" smtClean="0">
                          <a:solidFill>
                            <a:schemeClr val="accent1">
                              <a:lumMod val="50000"/>
                            </a:schemeClr>
                          </a:solidFill>
                          <a:latin typeface="Tahoma" pitchFamily="34" charset="0"/>
                          <a:ea typeface="Tahoma" pitchFamily="34" charset="0"/>
                          <a:cs typeface="Tahoma" pitchFamily="34" charset="0"/>
                        </a:rPr>
                        <a:t>kesesuaian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metode</a:t>
                      </a:r>
                      <a:r>
                        <a:rPr lang="en-US" sz="1800" i="1" baseline="0" dirty="0" smtClean="0">
                          <a:solidFill>
                            <a:schemeClr val="accent1">
                              <a:lumMod val="50000"/>
                            </a:schemeClr>
                          </a:solidFill>
                          <a:latin typeface="Tahoma" pitchFamily="34" charset="0"/>
                          <a:ea typeface="Tahoma" pitchFamily="34" charset="0"/>
                          <a:cs typeface="Tahoma" pitchFamily="34" charset="0"/>
                        </a:rPr>
                        <a:t> yang </a:t>
                      </a:r>
                      <a:r>
                        <a:rPr lang="en-US" sz="1800" i="1" baseline="0" dirty="0" err="1" smtClean="0">
                          <a:solidFill>
                            <a:schemeClr val="accent1">
                              <a:lumMod val="50000"/>
                            </a:schemeClr>
                          </a:solidFill>
                          <a:latin typeface="Tahoma" pitchFamily="34" charset="0"/>
                          <a:ea typeface="Tahoma" pitchFamily="34" charset="0"/>
                          <a:cs typeface="Tahoma" pitchFamily="34" charset="0"/>
                        </a:rPr>
                        <a:t>disajikan</a:t>
                      </a:r>
                      <a:r>
                        <a:rPr lang="en-US" sz="1800" i="1" baseline="0" dirty="0" smtClean="0">
                          <a:solidFill>
                            <a:schemeClr val="accent1">
                              <a:lumMod val="50000"/>
                            </a:schemeClr>
                          </a:solidFill>
                          <a:latin typeface="Tahoma" pitchFamily="34" charset="0"/>
                          <a:ea typeface="Tahoma" pitchFamily="34" charset="0"/>
                          <a:cs typeface="Tahoma" pitchFamily="34" charset="0"/>
                        </a:rPr>
                        <a:t>)</a:t>
                      </a:r>
                      <a:endParaRPr lang="en-US" sz="1800" i="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r>
                        <a:rPr lang="en-US" sz="2400" b="1" dirty="0" smtClean="0">
                          <a:solidFill>
                            <a:schemeClr val="accent1">
                              <a:lumMod val="50000"/>
                            </a:schemeClr>
                          </a:solidFill>
                          <a:latin typeface="Tahoma" pitchFamily="34" charset="0"/>
                          <a:ea typeface="Tahoma" pitchFamily="34" charset="0"/>
                          <a:cs typeface="Tahoma" pitchFamily="34" charset="0"/>
                        </a:rPr>
                        <a:t>25 %</a:t>
                      </a:r>
                      <a:endParaRPr lang="en-US" sz="2400" b="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2"/>
                  </a:ext>
                </a:extLst>
              </a:tr>
              <a:tr h="595840">
                <a:tc>
                  <a:txBody>
                    <a:bodyPr/>
                    <a:lstStyle/>
                    <a:p>
                      <a:pPr algn="ctr"/>
                      <a:r>
                        <a:rPr lang="en-US" sz="1800" dirty="0" smtClean="0">
                          <a:solidFill>
                            <a:schemeClr val="accent1">
                              <a:lumMod val="50000"/>
                            </a:schemeClr>
                          </a:solidFill>
                          <a:latin typeface="Tahoma" pitchFamily="34" charset="0"/>
                          <a:ea typeface="Tahoma" pitchFamily="34" charset="0"/>
                          <a:cs typeface="Tahoma" pitchFamily="34" charset="0"/>
                        </a:rPr>
                        <a:t>3</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TINJAUAN PUSTAKA</a:t>
                      </a:r>
                    </a:p>
                    <a:p>
                      <a:r>
                        <a:rPr lang="en-US" sz="1800" i="1" dirty="0" smtClean="0">
                          <a:solidFill>
                            <a:schemeClr val="accent1">
                              <a:lumMod val="50000"/>
                            </a:schemeClr>
                          </a:solidFill>
                          <a:latin typeface="Tahoma" pitchFamily="34" charset="0"/>
                          <a:ea typeface="Tahoma" pitchFamily="34" charset="0"/>
                          <a:cs typeface="Tahoma" pitchFamily="34" charset="0"/>
                        </a:rPr>
                        <a:t>(</a:t>
                      </a:r>
                      <a:r>
                        <a:rPr lang="en-US" sz="1800" i="1" dirty="0" err="1" smtClean="0">
                          <a:solidFill>
                            <a:schemeClr val="accent1">
                              <a:lumMod val="50000"/>
                            </a:schemeClr>
                          </a:solidFill>
                          <a:latin typeface="Tahoma" pitchFamily="34" charset="0"/>
                          <a:ea typeface="Tahoma" pitchFamily="34" charset="0"/>
                          <a:cs typeface="Tahoma" pitchFamily="34" charset="0"/>
                        </a:rPr>
                        <a:t>relevansi</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dan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dirty="0" err="1" smtClean="0">
                          <a:solidFill>
                            <a:schemeClr val="accent1">
                              <a:lumMod val="50000"/>
                            </a:schemeClr>
                          </a:solidFill>
                          <a:latin typeface="Tahoma" pitchFamily="34" charset="0"/>
                          <a:ea typeface="Tahoma" pitchFamily="34" charset="0"/>
                          <a:cs typeface="Tahoma" pitchFamily="34" charset="0"/>
                        </a:rPr>
                        <a:t>kemutakhiran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pustaka</a:t>
                      </a:r>
                      <a:r>
                        <a:rPr lang="en-US" sz="1800" i="1" baseline="0" dirty="0" smtClean="0">
                          <a:solidFill>
                            <a:schemeClr val="accent1">
                              <a:lumMod val="50000"/>
                            </a:schemeClr>
                          </a:solidFill>
                          <a:latin typeface="Tahoma" pitchFamily="34" charset="0"/>
                          <a:ea typeface="Tahoma" pitchFamily="34" charset="0"/>
                          <a:cs typeface="Tahoma" pitchFamily="34" charset="0"/>
                        </a:rPr>
                        <a:t> yang </a:t>
                      </a:r>
                      <a:r>
                        <a:rPr lang="en-US" sz="1800" i="1" baseline="0" dirty="0" err="1" smtClean="0">
                          <a:solidFill>
                            <a:schemeClr val="accent1">
                              <a:lumMod val="50000"/>
                            </a:schemeClr>
                          </a:solidFill>
                          <a:latin typeface="Tahoma" pitchFamily="34" charset="0"/>
                          <a:ea typeface="Tahoma" pitchFamily="34" charset="0"/>
                          <a:cs typeface="Tahoma" pitchFamily="34" charset="0"/>
                        </a:rPr>
                        <a:t>disajikan</a:t>
                      </a:r>
                      <a:r>
                        <a:rPr lang="en-US" sz="1800" i="1" baseline="0" dirty="0" smtClean="0">
                          <a:solidFill>
                            <a:schemeClr val="accent1">
                              <a:lumMod val="50000"/>
                            </a:schemeClr>
                          </a:solidFill>
                          <a:latin typeface="Tahoma" pitchFamily="34" charset="0"/>
                          <a:ea typeface="Tahoma" pitchFamily="34" charset="0"/>
                          <a:cs typeface="Tahoma" pitchFamily="34" charset="0"/>
                        </a:rPr>
                        <a:t>)</a:t>
                      </a:r>
                      <a:endParaRPr lang="en-US" sz="1800" i="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r>
                        <a:rPr lang="en-US" sz="2400" b="1" dirty="0" smtClean="0">
                          <a:solidFill>
                            <a:schemeClr val="accent1">
                              <a:lumMod val="50000"/>
                            </a:schemeClr>
                          </a:solidFill>
                          <a:latin typeface="Tahoma" pitchFamily="34" charset="0"/>
                          <a:ea typeface="Tahoma" pitchFamily="34" charset="0"/>
                          <a:cs typeface="Tahoma" pitchFamily="34" charset="0"/>
                        </a:rPr>
                        <a:t>15 %</a:t>
                      </a:r>
                      <a:endParaRPr lang="en-US" sz="2400" b="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3"/>
                  </a:ext>
                </a:extLst>
              </a:tr>
              <a:tr h="595840">
                <a:tc>
                  <a:txBody>
                    <a:bodyPr/>
                    <a:lstStyle/>
                    <a:p>
                      <a:pPr algn="ctr"/>
                      <a:r>
                        <a:rPr lang="en-US" sz="1800" dirty="0" smtClean="0">
                          <a:solidFill>
                            <a:schemeClr val="accent1">
                              <a:lumMod val="50000"/>
                            </a:schemeClr>
                          </a:solidFill>
                          <a:latin typeface="Tahoma" pitchFamily="34" charset="0"/>
                          <a:ea typeface="Tahoma" pitchFamily="34" charset="0"/>
                          <a:cs typeface="Tahoma" pitchFamily="34" charset="0"/>
                        </a:rPr>
                        <a:t>4</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KELAYAKAN IMPLEMENTASI</a:t>
                      </a:r>
                    </a:p>
                    <a:p>
                      <a:r>
                        <a:rPr lang="en-US" sz="1800" dirty="0" smtClean="0">
                          <a:solidFill>
                            <a:schemeClr val="accent1">
                              <a:lumMod val="50000"/>
                            </a:schemeClr>
                          </a:solidFill>
                          <a:latin typeface="Tahoma" pitchFamily="34" charset="0"/>
                          <a:ea typeface="Tahoma" pitchFamily="34" charset="0"/>
                          <a:cs typeface="Tahoma" pitchFamily="34" charset="0"/>
                        </a:rPr>
                        <a:t>(</a:t>
                      </a:r>
                      <a:r>
                        <a:rPr lang="en-US" sz="1800" dirty="0" err="1" smtClean="0">
                          <a:solidFill>
                            <a:schemeClr val="accent1">
                              <a:lumMod val="50000"/>
                            </a:schemeClr>
                          </a:solidFill>
                          <a:latin typeface="Tahoma" pitchFamily="34" charset="0"/>
                          <a:ea typeface="Tahoma" pitchFamily="34" charset="0"/>
                          <a:cs typeface="Tahoma" pitchFamily="34" charset="0"/>
                        </a:rPr>
                        <a:t>kelayakan</a:t>
                      </a:r>
                      <a:r>
                        <a:rPr lang="en-US" sz="1800" dirty="0" smtClean="0">
                          <a:solidFill>
                            <a:schemeClr val="accent1">
                              <a:lumMod val="50000"/>
                            </a:schemeClr>
                          </a:solidFill>
                          <a:latin typeface="Tahoma" pitchFamily="34" charset="0"/>
                          <a:ea typeface="Tahoma" pitchFamily="34" charset="0"/>
                          <a:cs typeface="Tahoma" pitchFamily="34" charset="0"/>
                        </a:rPr>
                        <a:t> </a:t>
                      </a:r>
                      <a:r>
                        <a:rPr lang="en-US" sz="1800" dirty="0" err="1" smtClean="0">
                          <a:solidFill>
                            <a:schemeClr val="accent1">
                              <a:lumMod val="50000"/>
                            </a:schemeClr>
                          </a:solidFill>
                          <a:latin typeface="Tahoma" pitchFamily="34" charset="0"/>
                          <a:ea typeface="Tahoma" pitchFamily="34" charset="0"/>
                          <a:cs typeface="Tahoma" pitchFamily="34" charset="0"/>
                        </a:rPr>
                        <a:t>biaya</a:t>
                      </a:r>
                      <a:r>
                        <a:rPr lang="en-US" sz="1800" dirty="0" smtClean="0">
                          <a:solidFill>
                            <a:schemeClr val="accent1">
                              <a:lumMod val="50000"/>
                            </a:schemeClr>
                          </a:solidFill>
                          <a:latin typeface="Tahoma" pitchFamily="34" charset="0"/>
                          <a:ea typeface="Tahoma" pitchFamily="34" charset="0"/>
                          <a:cs typeface="Tahoma" pitchFamily="34" charset="0"/>
                        </a:rPr>
                        <a:t> </a:t>
                      </a:r>
                      <a:r>
                        <a:rPr lang="en-US" sz="1800" dirty="0" err="1" smtClean="0">
                          <a:solidFill>
                            <a:schemeClr val="accent1">
                              <a:lumMod val="50000"/>
                            </a:schemeClr>
                          </a:solidFill>
                          <a:latin typeface="Tahoma" pitchFamily="34" charset="0"/>
                          <a:ea typeface="Tahoma" pitchFamily="34" charset="0"/>
                          <a:cs typeface="Tahoma" pitchFamily="34" charset="0"/>
                        </a:rPr>
                        <a:t>dan</a:t>
                      </a:r>
                      <a:r>
                        <a:rPr lang="en-US" sz="1800" dirty="0" smtClean="0">
                          <a:solidFill>
                            <a:schemeClr val="accent1">
                              <a:lumMod val="50000"/>
                            </a:schemeClr>
                          </a:solidFill>
                          <a:latin typeface="Tahoma" pitchFamily="34" charset="0"/>
                          <a:ea typeface="Tahoma" pitchFamily="34" charset="0"/>
                          <a:cs typeface="Tahoma" pitchFamily="34" charset="0"/>
                        </a:rPr>
                        <a:t> </a:t>
                      </a:r>
                      <a:r>
                        <a:rPr lang="en-US" sz="1800" dirty="0" err="1" smtClean="0">
                          <a:solidFill>
                            <a:schemeClr val="accent1">
                              <a:lumMod val="50000"/>
                            </a:schemeClr>
                          </a:solidFill>
                          <a:latin typeface="Tahoma" pitchFamily="34" charset="0"/>
                          <a:ea typeface="Tahoma" pitchFamily="34" charset="0"/>
                          <a:cs typeface="Tahoma" pitchFamily="34" charset="0"/>
                        </a:rPr>
                        <a:t>pekerjaan</a:t>
                      </a:r>
                      <a:r>
                        <a:rPr lang="en-US" sz="1800" dirty="0" smtClean="0">
                          <a:solidFill>
                            <a:schemeClr val="accent1">
                              <a:lumMod val="50000"/>
                            </a:schemeClr>
                          </a:solidFill>
                          <a:latin typeface="Tahoma" pitchFamily="34" charset="0"/>
                          <a:ea typeface="Tahoma" pitchFamily="34" charset="0"/>
                          <a:cs typeface="Tahoma" pitchFamily="34" charset="0"/>
                        </a:rPr>
                        <a:t> </a:t>
                      </a:r>
                      <a:r>
                        <a:rPr lang="en-US" sz="1800" dirty="0" err="1" smtClean="0">
                          <a:solidFill>
                            <a:schemeClr val="accent1">
                              <a:lumMod val="50000"/>
                            </a:schemeClr>
                          </a:solidFill>
                          <a:latin typeface="Tahoma" pitchFamily="34" charset="0"/>
                          <a:ea typeface="Tahoma" pitchFamily="34" charset="0"/>
                          <a:cs typeface="Tahoma" pitchFamily="34" charset="0"/>
                        </a:rPr>
                        <a:t>penelitian</a:t>
                      </a:r>
                      <a:r>
                        <a:rPr lang="en-US" sz="1800" dirty="0" smtClean="0">
                          <a:solidFill>
                            <a:schemeClr val="accent1">
                              <a:lumMod val="50000"/>
                            </a:schemeClr>
                          </a:solidFill>
                          <a:latin typeface="Tahoma" pitchFamily="34" charset="0"/>
                          <a:ea typeface="Tahoma" pitchFamily="34" charset="0"/>
                          <a:cs typeface="Tahoma" pitchFamily="34" charset="0"/>
                        </a:rPr>
                        <a:t>)</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r>
                        <a:rPr lang="en-US" sz="2400" b="1" dirty="0" smtClean="0">
                          <a:solidFill>
                            <a:schemeClr val="accent1">
                              <a:lumMod val="50000"/>
                            </a:schemeClr>
                          </a:solidFill>
                          <a:latin typeface="Tahoma" pitchFamily="34" charset="0"/>
                          <a:ea typeface="Tahoma" pitchFamily="34" charset="0"/>
                          <a:cs typeface="Tahoma" pitchFamily="34" charset="0"/>
                        </a:rPr>
                        <a:t> 10 %</a:t>
                      </a:r>
                      <a:endParaRPr lang="en-US" sz="2400" b="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4"/>
                  </a:ext>
                </a:extLst>
              </a:tr>
              <a:tr h="851743">
                <a:tc>
                  <a:txBody>
                    <a:bodyPr/>
                    <a:lstStyle/>
                    <a:p>
                      <a:pPr algn="ctr"/>
                      <a:r>
                        <a:rPr lang="en-US" sz="1800" dirty="0" smtClean="0">
                          <a:solidFill>
                            <a:schemeClr val="accent1">
                              <a:lumMod val="50000"/>
                            </a:schemeClr>
                          </a:solidFill>
                          <a:latin typeface="Tahoma" pitchFamily="34" charset="0"/>
                          <a:ea typeface="Tahoma" pitchFamily="34" charset="0"/>
                          <a:cs typeface="Tahoma" pitchFamily="34" charset="0"/>
                        </a:rPr>
                        <a:t>5</a:t>
                      </a:r>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POTENSI MANFAAT HASIL PENELITIAN</a:t>
                      </a:r>
                    </a:p>
                    <a:p>
                      <a:r>
                        <a:rPr lang="en-US" sz="1800" dirty="0" smtClean="0">
                          <a:solidFill>
                            <a:schemeClr val="accent1">
                              <a:lumMod val="50000"/>
                            </a:schemeClr>
                          </a:solidFill>
                          <a:latin typeface="Tahoma" pitchFamily="34" charset="0"/>
                          <a:ea typeface="Tahoma" pitchFamily="34" charset="0"/>
                          <a:cs typeface="Tahoma" pitchFamily="34" charset="0"/>
                        </a:rPr>
                        <a:t>(</a:t>
                      </a:r>
                      <a:r>
                        <a:rPr lang="en-US" sz="1800" i="1" dirty="0" err="1" smtClean="0">
                          <a:solidFill>
                            <a:schemeClr val="accent1">
                              <a:lumMod val="50000"/>
                            </a:schemeClr>
                          </a:solidFill>
                          <a:latin typeface="Tahoma" pitchFamily="34" charset="0"/>
                          <a:ea typeface="Tahoma" pitchFamily="34" charset="0"/>
                          <a:cs typeface="Tahoma" pitchFamily="34" charset="0"/>
                        </a:rPr>
                        <a:t>kontribusi</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pada</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perkembangan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iptek</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dan</a:t>
                      </a:r>
                      <a:r>
                        <a:rPr lang="en-US" sz="1800" i="1" baseline="0" dirty="0" smtClean="0">
                          <a:solidFill>
                            <a:schemeClr val="accent1">
                              <a:lumMod val="50000"/>
                            </a:schemeClr>
                          </a:solidFill>
                          <a:latin typeface="Tahoma" pitchFamily="34" charset="0"/>
                          <a:ea typeface="Tahoma" pitchFamily="34" charset="0"/>
                          <a:cs typeface="Tahoma" pitchFamily="34" charset="0"/>
                        </a:rPr>
                        <a:t> </a:t>
                      </a:r>
                      <a:r>
                        <a:rPr lang="en-US" sz="1800" i="1" baseline="0" dirty="0" err="1" smtClean="0">
                          <a:solidFill>
                            <a:schemeClr val="accent1">
                              <a:lumMod val="50000"/>
                            </a:schemeClr>
                          </a:solidFill>
                          <a:latin typeface="Tahoma" pitchFamily="34" charset="0"/>
                          <a:ea typeface="Tahoma" pitchFamily="34" charset="0"/>
                          <a:cs typeface="Tahoma" pitchFamily="34" charset="0"/>
                        </a:rPr>
                        <a:t>pembangunan</a:t>
                      </a:r>
                      <a:r>
                        <a:rPr lang="en-US" sz="1800" i="1" baseline="0" dirty="0" smtClean="0">
                          <a:solidFill>
                            <a:schemeClr val="accent1">
                              <a:lumMod val="50000"/>
                            </a:schemeClr>
                          </a:solidFill>
                          <a:latin typeface="Tahoma" pitchFamily="34" charset="0"/>
                          <a:ea typeface="Tahoma" pitchFamily="34" charset="0"/>
                          <a:cs typeface="Tahoma" pitchFamily="34" charset="0"/>
                        </a:rPr>
                        <a:t>)</a:t>
                      </a:r>
                      <a:endParaRPr lang="en-US" sz="1800" i="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r>
                        <a:rPr lang="en-US" sz="2400" b="1" dirty="0" smtClean="0">
                          <a:solidFill>
                            <a:schemeClr val="accent1">
                              <a:lumMod val="50000"/>
                            </a:schemeClr>
                          </a:solidFill>
                          <a:latin typeface="Tahoma" pitchFamily="34" charset="0"/>
                          <a:ea typeface="Tahoma" pitchFamily="34" charset="0"/>
                          <a:cs typeface="Tahoma" pitchFamily="34" charset="0"/>
                        </a:rPr>
                        <a:t> 20 %</a:t>
                      </a:r>
                      <a:endParaRPr lang="en-US" sz="2400" b="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5"/>
                  </a:ext>
                </a:extLst>
              </a:tr>
              <a:tr h="553794">
                <a:tc>
                  <a:txBody>
                    <a:bodyPr/>
                    <a:lstStyle/>
                    <a:p>
                      <a:endParaRPr lang="en-US" sz="180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r>
                        <a:rPr lang="en-US" sz="1800" b="1" dirty="0" smtClean="0">
                          <a:solidFill>
                            <a:schemeClr val="accent1">
                              <a:lumMod val="50000"/>
                            </a:schemeClr>
                          </a:solidFill>
                          <a:latin typeface="Tahoma" pitchFamily="34" charset="0"/>
                          <a:ea typeface="Tahoma" pitchFamily="34" charset="0"/>
                          <a:cs typeface="Tahoma" pitchFamily="34" charset="0"/>
                        </a:rPr>
                        <a:t>TOTAL</a:t>
                      </a: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pPr algn="ctr"/>
                      <a:r>
                        <a:rPr lang="en-US" sz="2400" b="1" dirty="0" smtClean="0">
                          <a:solidFill>
                            <a:schemeClr val="accent1">
                              <a:lumMod val="50000"/>
                            </a:schemeClr>
                          </a:solidFill>
                          <a:latin typeface="Tahoma" pitchFamily="34" charset="0"/>
                          <a:ea typeface="Tahoma" pitchFamily="34" charset="0"/>
                          <a:cs typeface="Tahoma" pitchFamily="34" charset="0"/>
                        </a:rPr>
                        <a:t>100 %</a:t>
                      </a:r>
                      <a:endParaRPr lang="en-US" sz="2400" b="1"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tc>
                  <a:txBody>
                    <a:bodyPr/>
                    <a:lstStyle/>
                    <a:p>
                      <a:endParaRPr lang="en-US" sz="1800" dirty="0">
                        <a:solidFill>
                          <a:schemeClr val="accent1">
                            <a:lumMod val="50000"/>
                          </a:schemeClr>
                        </a:solidFill>
                        <a:latin typeface="Tahoma" pitchFamily="34" charset="0"/>
                        <a:ea typeface="Tahoma" pitchFamily="34" charset="0"/>
                        <a:cs typeface="Tahoma" pitchFamily="34" charset="0"/>
                      </a:endParaRPr>
                    </a:p>
                  </a:txBody>
                  <a:tcPr marL="99060" marR="99060" marT="45040" marB="45040" anchor="ctr"/>
                </a:tc>
                <a:extLst>
                  <a:ext uri="{0D108BD9-81ED-4DB2-BD59-A6C34878D82A}">
                    <a16:rowId xmlns:a16="http://schemas.microsoft.com/office/drawing/2014/main" xmlns="" val="10006"/>
                  </a:ext>
                </a:extLst>
              </a:tr>
            </a:tbl>
          </a:graphicData>
        </a:graphic>
      </p:graphicFrame>
      <p:sp>
        <p:nvSpPr>
          <p:cNvPr id="6" name="Rectangle 5"/>
          <p:cNvSpPr/>
          <p:nvPr/>
        </p:nvSpPr>
        <p:spPr>
          <a:xfrm>
            <a:off x="128464" y="44624"/>
            <a:ext cx="6526146" cy="1384995"/>
          </a:xfrm>
          <a:prstGeom prst="rect">
            <a:avLst/>
          </a:prstGeom>
        </p:spPr>
        <p:txBody>
          <a:bodyPr wrap="none">
            <a:spAutoFit/>
          </a:bodyPr>
          <a:lstStyle/>
          <a:p>
            <a:r>
              <a:rPr lang="en-US" sz="2800" b="1" kern="0" dirty="0" smtClean="0">
                <a:solidFill>
                  <a:sysClr val="window" lastClr="FFFFFF"/>
                </a:solidFill>
                <a:latin typeface="Tahoma" pitchFamily="34" charset="0"/>
                <a:ea typeface="Tahoma" pitchFamily="34" charset="0"/>
                <a:cs typeface="Tahoma" pitchFamily="34" charset="0"/>
              </a:rPr>
              <a:t>KRITERIA </a:t>
            </a:r>
            <a:r>
              <a:rPr lang="en-US" sz="2800" b="1" kern="0" dirty="0">
                <a:solidFill>
                  <a:sysClr val="window" lastClr="FFFFFF"/>
                </a:solidFill>
                <a:latin typeface="Tahoma" pitchFamily="34" charset="0"/>
                <a:ea typeface="Tahoma" pitchFamily="34" charset="0"/>
                <a:cs typeface="Tahoma" pitchFamily="34" charset="0"/>
              </a:rPr>
              <a:t>DAN BOBOT PENILAIAN </a:t>
            </a:r>
            <a:endParaRPr lang="id-ID" sz="2800" b="1" kern="0" dirty="0" smtClean="0">
              <a:solidFill>
                <a:sysClr val="window" lastClr="FFFFFF"/>
              </a:solidFill>
              <a:latin typeface="Tahoma" pitchFamily="34" charset="0"/>
              <a:ea typeface="Tahoma" pitchFamily="34" charset="0"/>
              <a:cs typeface="Tahoma" pitchFamily="34" charset="0"/>
            </a:endParaRPr>
          </a:p>
          <a:p>
            <a:r>
              <a:rPr lang="id-ID" sz="2800" b="1" kern="0" dirty="0" smtClean="0">
                <a:solidFill>
                  <a:sysClr val="window" lastClr="FFFFFF"/>
                </a:solidFill>
                <a:latin typeface="Tahoma" pitchFamily="34" charset="0"/>
                <a:ea typeface="Tahoma" pitchFamily="34" charset="0"/>
                <a:cs typeface="Tahoma" pitchFamily="34" charset="0"/>
              </a:rPr>
              <a:t>PROPOSAL</a:t>
            </a:r>
            <a:endParaRPr lang="en-GB" sz="2800" b="1" dirty="0">
              <a:latin typeface="Tahoma" pitchFamily="34" charset="0"/>
              <a:ea typeface="Tahoma" pitchFamily="34" charset="0"/>
              <a:cs typeface="Tahoma" pitchFamily="34" charset="0"/>
            </a:endParaRPr>
          </a:p>
          <a:p>
            <a:endParaRPr lang="en-GB" sz="2800" b="1" dirty="0">
              <a:latin typeface="Arial Rounded MT Bold" panose="020F0704030504030204" pitchFamily="34" charset="0"/>
            </a:endParaRPr>
          </a:p>
        </p:txBody>
      </p:sp>
    </p:spTree>
    <p:extLst>
      <p:ext uri="{BB962C8B-B14F-4D97-AF65-F5344CB8AC3E}">
        <p14:creationId xmlns:p14="http://schemas.microsoft.com/office/powerpoint/2010/main" xmlns="" val="1464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7339" y="1773238"/>
            <a:ext cx="8915400" cy="1727200"/>
          </a:xfrm>
        </p:spPr>
        <p:txBody>
          <a:bodyPr/>
          <a:lstStyle/>
          <a:p>
            <a:pPr algn="r" eaLnBrk="1" hangingPunct="1"/>
            <a:r>
              <a:rPr lang="id-ID" b="1" dirty="0" smtClean="0"/>
              <a:t>KIAT </a:t>
            </a:r>
            <a:r>
              <a:rPr lang="en-US" b="1" dirty="0" smtClean="0"/>
              <a:t>MEMENANGKAN </a:t>
            </a:r>
            <a:r>
              <a:rPr lang="en-US" b="1" dirty="0" smtClean="0"/>
              <a:t/>
            </a:r>
            <a:br>
              <a:rPr lang="en-US" b="1" dirty="0" smtClean="0"/>
            </a:br>
            <a:r>
              <a:rPr lang="en-US" b="1" dirty="0" smtClean="0"/>
              <a:t>INDOFOOD RISET NUGRAHA</a:t>
            </a:r>
          </a:p>
        </p:txBody>
      </p:sp>
      <p:sp>
        <p:nvSpPr>
          <p:cNvPr id="2051" name="Line 5"/>
          <p:cNvSpPr>
            <a:spLocks noChangeShapeType="1"/>
          </p:cNvSpPr>
          <p:nvPr/>
        </p:nvSpPr>
        <p:spPr bwMode="auto">
          <a:xfrm>
            <a:off x="1442906" y="3500438"/>
            <a:ext cx="7646194" cy="0"/>
          </a:xfrm>
          <a:prstGeom prst="line">
            <a:avLst/>
          </a:prstGeom>
          <a:noFill/>
          <a:ln w="9525">
            <a:solidFill>
              <a:schemeClr val="bg1"/>
            </a:solidFill>
            <a:round/>
            <a:headEnd/>
            <a:tailEnd/>
          </a:ln>
        </p:spPr>
        <p:txBody>
          <a:bodyPr/>
          <a:lstStyle/>
          <a:p>
            <a:endParaRPr lang="en-US"/>
          </a:p>
        </p:txBody>
      </p:sp>
      <p:sp>
        <p:nvSpPr>
          <p:cNvPr id="2052" name="Text Box 7"/>
          <p:cNvSpPr txBox="1">
            <a:spLocks noChangeArrowheads="1"/>
          </p:cNvSpPr>
          <p:nvPr/>
        </p:nvSpPr>
        <p:spPr bwMode="auto">
          <a:xfrm>
            <a:off x="1286405" y="3716338"/>
            <a:ext cx="7957477" cy="671512"/>
          </a:xfrm>
          <a:prstGeom prst="rect">
            <a:avLst/>
          </a:prstGeom>
          <a:noFill/>
          <a:ln w="9525">
            <a:noFill/>
            <a:miter lim="800000"/>
            <a:headEnd/>
            <a:tailEnd/>
          </a:ln>
        </p:spPr>
        <p:txBody>
          <a:bodyPr>
            <a:spAutoFit/>
          </a:bodyPr>
          <a:lstStyle/>
          <a:p>
            <a:pPr algn="r" eaLnBrk="0" hangingPunct="0"/>
            <a:r>
              <a:rPr lang="en-US" sz="2000" dirty="0">
                <a:solidFill>
                  <a:schemeClr val="bg1"/>
                </a:solidFill>
                <a:latin typeface="Tahoma" pitchFamily="34" charset="0"/>
              </a:rPr>
              <a:t>Tim </a:t>
            </a:r>
            <a:r>
              <a:rPr lang="en-US" sz="2000" dirty="0" smtClean="0">
                <a:solidFill>
                  <a:schemeClr val="bg1"/>
                </a:solidFill>
                <a:latin typeface="Tahoma" pitchFamily="34" charset="0"/>
              </a:rPr>
              <a:t>IRN-2018</a:t>
            </a:r>
            <a:r>
              <a:rPr lang="en-US" sz="2000" i="1" dirty="0" smtClean="0">
                <a:solidFill>
                  <a:schemeClr val="bg1"/>
                </a:solidFill>
                <a:latin typeface="Tahoma" pitchFamily="34" charset="0"/>
              </a:rPr>
              <a:t> </a:t>
            </a:r>
            <a:endParaRPr lang="en-US" sz="2000" i="1" dirty="0">
              <a:solidFill>
                <a:schemeClr val="bg1"/>
              </a:solidFill>
              <a:latin typeface="Tahoma" pitchFamily="34" charset="0"/>
            </a:endParaRPr>
          </a:p>
          <a:p>
            <a:pPr algn="r" eaLnBrk="0" hangingPunct="0"/>
            <a:endParaRPr lang="en-US" dirty="0">
              <a:solidFill>
                <a:schemeClr val="bg1"/>
              </a:solidFill>
              <a:latin typeface="Tahom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627" y="116632"/>
            <a:ext cx="8060220" cy="646331"/>
          </a:xfrm>
          <a:prstGeom prst="rect">
            <a:avLst/>
          </a:prstGeom>
        </p:spPr>
        <p:txBody>
          <a:bodyPr wrap="none">
            <a:spAutoFit/>
          </a:bodyPr>
          <a:lstStyle/>
          <a:p>
            <a:pPr lvl="0">
              <a:defRPr/>
            </a:pPr>
            <a:r>
              <a:rPr lang="id-ID" sz="3600" b="1" kern="0" dirty="0" smtClean="0">
                <a:solidFill>
                  <a:sysClr val="window" lastClr="FFFFFF"/>
                </a:solidFill>
                <a:latin typeface="Tahoma" pitchFamily="34" charset="0"/>
                <a:ea typeface="Tahoma" pitchFamily="34" charset="0"/>
                <a:cs typeface="Tahoma" pitchFamily="34" charset="0"/>
              </a:rPr>
              <a:t>IRN 2019-2020 mengundang  . . . </a:t>
            </a:r>
            <a:endParaRPr lang="en-US" sz="3600" b="1" kern="0" dirty="0">
              <a:solidFill>
                <a:sysClr val="window" lastClr="FFFFFF"/>
              </a:solidFill>
              <a:latin typeface="Tahoma" pitchFamily="34" charset="0"/>
              <a:ea typeface="Tahoma" pitchFamily="34" charset="0"/>
              <a:cs typeface="Tahoma" pitchFamily="34" charset="0"/>
            </a:endParaRPr>
          </a:p>
        </p:txBody>
      </p:sp>
      <p:sp>
        <p:nvSpPr>
          <p:cNvPr id="4" name="Rectangle 3"/>
          <p:cNvSpPr/>
          <p:nvPr/>
        </p:nvSpPr>
        <p:spPr>
          <a:xfrm>
            <a:off x="200472" y="1424965"/>
            <a:ext cx="9705528" cy="4524315"/>
          </a:xfrm>
          <a:prstGeom prst="rect">
            <a:avLst/>
          </a:prstGeom>
        </p:spPr>
        <p:txBody>
          <a:bodyPr wrap="square">
            <a:spAutoFit/>
          </a:bodyPr>
          <a:lstStyle/>
          <a:p>
            <a:pPr>
              <a:spcAft>
                <a:spcPts val="0"/>
              </a:spcAft>
            </a:pPr>
            <a:r>
              <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Proposal </a:t>
            </a:r>
            <a:r>
              <a:rPr lang="id-ID"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dari </a:t>
            </a:r>
            <a:r>
              <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mahasiswa berbagai </a:t>
            </a:r>
            <a:r>
              <a:rPr lang="id-ID"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berbagai </a:t>
            </a:r>
            <a:r>
              <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fakultas/jurusan:</a:t>
            </a:r>
          </a:p>
          <a:p>
            <a:pPr>
              <a:spcAft>
                <a:spcPts val="0"/>
              </a:spcAft>
            </a:pPr>
            <a:endPar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36538" lvl="1"/>
            <a:r>
              <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Tentang </a:t>
            </a:r>
            <a:r>
              <a:rPr lang="id-ID"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pengembangan sistem pangan (meliputi </a:t>
            </a:r>
            <a:r>
              <a:rPr lang="id-ID" sz="3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pertanian</a:t>
            </a:r>
            <a:r>
              <a:rPr lang="id-ID"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id-ID" sz="3600" b="1" u="sng"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perkebunan, </a:t>
            </a:r>
            <a:r>
              <a:rPr lang="id-ID" sz="3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pete</a:t>
            </a:r>
            <a:r>
              <a:rPr lang="id-ID" sz="3600" b="1" u="sng"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rnakan</a:t>
            </a:r>
            <a:r>
              <a:rPr lang="id-ID" sz="3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id-ID" sz="3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dan </a:t>
            </a:r>
            <a:r>
              <a:rPr lang="id-ID" sz="3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perikanan</a:t>
            </a:r>
            <a:r>
              <a:rPr lang="id-ID"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id-ID" sz="36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dengan berbagai </a:t>
            </a:r>
            <a:r>
              <a:rPr lang="id-ID" sz="3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aspek kajian </a:t>
            </a:r>
            <a:r>
              <a:rPr lang="id-ID"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(sosial, budaya, ekonomi, produksi, teknologi, gizi, kesehatan, pemasaran, dan lain-lain).</a:t>
            </a:r>
          </a:p>
        </p:txBody>
      </p:sp>
    </p:spTree>
    <p:extLst>
      <p:ext uri="{BB962C8B-B14F-4D97-AF65-F5344CB8AC3E}">
        <p14:creationId xmlns:p14="http://schemas.microsoft.com/office/powerpoint/2010/main" xmlns="" val="1064026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b="1" smtClean="0">
                <a:solidFill>
                  <a:srgbClr val="FFFF00"/>
                </a:solidFill>
              </a:rPr>
              <a:t>PROPOSAL pada hakekatnya adalah: </a:t>
            </a:r>
          </a:p>
        </p:txBody>
      </p:sp>
      <p:sp>
        <p:nvSpPr>
          <p:cNvPr id="3075" name="Rectangle 3"/>
          <p:cNvSpPr>
            <a:spLocks noGrp="1" noChangeArrowheads="1"/>
          </p:cNvSpPr>
          <p:nvPr>
            <p:ph type="body" idx="1"/>
          </p:nvPr>
        </p:nvSpPr>
        <p:spPr>
          <a:xfrm>
            <a:off x="452406" y="1571612"/>
            <a:ext cx="8915400" cy="3455987"/>
          </a:xfrm>
        </p:spPr>
        <p:txBody>
          <a:bodyPr/>
          <a:lstStyle/>
          <a:p>
            <a:pPr marL="609600" indent="-609600">
              <a:lnSpc>
                <a:spcPct val="95000"/>
              </a:lnSpc>
              <a:buFontTx/>
              <a:buAutoNum type="arabicPeriod"/>
            </a:pPr>
            <a:r>
              <a:rPr lang="en-US" sz="2400" b="1" dirty="0" smtClean="0">
                <a:latin typeface="Tahoma" pitchFamily="34" charset="0"/>
              </a:rPr>
              <a:t>ALAT KOMUNIKASI, </a:t>
            </a:r>
            <a:r>
              <a:rPr lang="en-US" sz="2000" dirty="0" smtClean="0">
                <a:latin typeface="Tahoma" pitchFamily="34" charset="0"/>
              </a:rPr>
              <a:t>yang </a:t>
            </a:r>
            <a:r>
              <a:rPr lang="en-US" sz="2000" dirty="0" err="1" smtClean="0">
                <a:latin typeface="Tahoma" pitchFamily="34" charset="0"/>
              </a:rPr>
              <a:t>menyambung</a:t>
            </a:r>
            <a:r>
              <a:rPr lang="en-US" sz="2000" dirty="0" smtClean="0">
                <a:latin typeface="Tahoma" pitchFamily="34" charset="0"/>
              </a:rPr>
              <a:t> </a:t>
            </a:r>
            <a:r>
              <a:rPr lang="en-US" sz="2000" dirty="0" err="1" smtClean="0">
                <a:latin typeface="Tahoma" pitchFamily="34" charset="0"/>
              </a:rPr>
              <a:t>hubungan</a:t>
            </a:r>
            <a:r>
              <a:rPr lang="en-US" sz="2000" dirty="0" smtClean="0">
                <a:latin typeface="Tahoma" pitchFamily="34" charset="0"/>
              </a:rPr>
              <a:t> </a:t>
            </a:r>
            <a:r>
              <a:rPr lang="en-US" sz="2000" dirty="0" err="1" smtClean="0">
                <a:latin typeface="Tahoma" pitchFamily="34" charset="0"/>
              </a:rPr>
              <a:t>antara</a:t>
            </a:r>
            <a:r>
              <a:rPr lang="en-US" sz="2000" dirty="0" smtClean="0">
                <a:latin typeface="Tahoma" pitchFamily="34" charset="0"/>
              </a:rPr>
              <a:t> </a:t>
            </a:r>
            <a:r>
              <a:rPr lang="en-US" sz="2000" dirty="0" err="1" smtClean="0">
                <a:latin typeface="Tahoma" pitchFamily="34" charset="0"/>
              </a:rPr>
              <a:t>Pengusul</a:t>
            </a:r>
            <a:r>
              <a:rPr lang="en-US" sz="2000" dirty="0" smtClean="0">
                <a:latin typeface="Tahoma" pitchFamily="34" charset="0"/>
              </a:rPr>
              <a:t>  (</a:t>
            </a:r>
            <a:r>
              <a:rPr lang="en-US" sz="2000" dirty="0" err="1" smtClean="0">
                <a:latin typeface="Tahoma" pitchFamily="34" charset="0"/>
              </a:rPr>
              <a:t>Peneliti</a:t>
            </a:r>
            <a:r>
              <a:rPr lang="en-US" sz="2000" dirty="0" smtClean="0">
                <a:latin typeface="Tahoma" pitchFamily="34" charset="0"/>
              </a:rPr>
              <a:t>) </a:t>
            </a:r>
            <a:r>
              <a:rPr lang="en-US" sz="2000" dirty="0" err="1" smtClean="0">
                <a:latin typeface="Tahoma" pitchFamily="34" charset="0"/>
              </a:rPr>
              <a:t>dengan</a:t>
            </a:r>
            <a:r>
              <a:rPr lang="en-US" sz="2000" dirty="0" smtClean="0">
                <a:latin typeface="Tahoma" pitchFamily="34" charset="0"/>
              </a:rPr>
              <a:t> </a:t>
            </a:r>
            <a:r>
              <a:rPr lang="en-US" sz="2000" dirty="0" err="1" smtClean="0">
                <a:latin typeface="Tahoma" pitchFamily="34" charset="0"/>
              </a:rPr>
              <a:t>Lembaga</a:t>
            </a:r>
            <a:r>
              <a:rPr lang="en-US" sz="2000" dirty="0" smtClean="0">
                <a:latin typeface="Tahoma" pitchFamily="34" charset="0"/>
              </a:rPr>
              <a:t> </a:t>
            </a:r>
            <a:r>
              <a:rPr lang="en-US" sz="2000" dirty="0" err="1" smtClean="0">
                <a:latin typeface="Tahoma" pitchFamily="34" charset="0"/>
              </a:rPr>
              <a:t>Penyedia</a:t>
            </a:r>
            <a:r>
              <a:rPr lang="en-US" sz="2000" dirty="0" smtClean="0">
                <a:latin typeface="Tahoma" pitchFamily="34" charset="0"/>
              </a:rPr>
              <a:t> Dana</a:t>
            </a:r>
          </a:p>
          <a:p>
            <a:pPr marL="609600" indent="-609600">
              <a:lnSpc>
                <a:spcPct val="95000"/>
              </a:lnSpc>
              <a:buFontTx/>
              <a:buAutoNum type="arabicPeriod"/>
            </a:pPr>
            <a:r>
              <a:rPr lang="en-US" sz="2400" b="1" dirty="0" smtClean="0">
                <a:latin typeface="Tahoma" pitchFamily="34" charset="0"/>
              </a:rPr>
              <a:t>RENCANA KEGIATAN, </a:t>
            </a:r>
            <a:r>
              <a:rPr lang="en-US" sz="2000" dirty="0" smtClean="0">
                <a:latin typeface="Tahoma" pitchFamily="34" charset="0"/>
              </a:rPr>
              <a:t>yang </a:t>
            </a:r>
            <a:r>
              <a:rPr lang="en-US" sz="2000" dirty="0" err="1" smtClean="0">
                <a:latin typeface="Tahoma" pitchFamily="34" charset="0"/>
              </a:rPr>
              <a:t>menjelaskan</a:t>
            </a:r>
            <a:r>
              <a:rPr lang="en-US" sz="2000" dirty="0" smtClean="0">
                <a:latin typeface="Tahoma" pitchFamily="34" charset="0"/>
              </a:rPr>
              <a:t> </a:t>
            </a:r>
            <a:r>
              <a:rPr lang="en-US" sz="2000" dirty="0" err="1" smtClean="0">
                <a:latin typeface="Tahoma" pitchFamily="34" charset="0"/>
              </a:rPr>
              <a:t>Latar</a:t>
            </a:r>
            <a:r>
              <a:rPr lang="en-US" sz="2000" dirty="0" smtClean="0">
                <a:latin typeface="Tahoma" pitchFamily="34" charset="0"/>
              </a:rPr>
              <a:t> </a:t>
            </a:r>
            <a:r>
              <a:rPr lang="en-US" sz="2000" dirty="0" err="1" smtClean="0">
                <a:latin typeface="Tahoma" pitchFamily="34" charset="0"/>
              </a:rPr>
              <a:t>Belakang</a:t>
            </a:r>
            <a:r>
              <a:rPr lang="en-US" sz="2000" dirty="0" smtClean="0">
                <a:latin typeface="Tahoma" pitchFamily="34" charset="0"/>
              </a:rPr>
              <a:t>, </a:t>
            </a:r>
            <a:r>
              <a:rPr lang="en-US" sz="2000" dirty="0" err="1" smtClean="0">
                <a:latin typeface="Tahoma" pitchFamily="34" charset="0"/>
              </a:rPr>
              <a:t>Manfaat</a:t>
            </a:r>
            <a:r>
              <a:rPr lang="en-US" sz="2000" dirty="0" smtClean="0">
                <a:latin typeface="Tahoma" pitchFamily="34" charset="0"/>
              </a:rPr>
              <a:t>, </a:t>
            </a:r>
            <a:r>
              <a:rPr lang="en-US" sz="2000" dirty="0" err="1" smtClean="0">
                <a:latin typeface="Tahoma" pitchFamily="34" charset="0"/>
              </a:rPr>
              <a:t>Langkah</a:t>
            </a:r>
            <a:r>
              <a:rPr lang="en-US" sz="2000" dirty="0" smtClean="0">
                <a:latin typeface="Tahoma" pitchFamily="34" charset="0"/>
              </a:rPr>
              <a:t>- </a:t>
            </a:r>
            <a:r>
              <a:rPr lang="en-US" sz="2000" dirty="0" err="1" smtClean="0">
                <a:latin typeface="Tahoma" pitchFamily="34" charset="0"/>
              </a:rPr>
              <a:t>Langkah</a:t>
            </a:r>
            <a:r>
              <a:rPr lang="en-US" sz="2000" dirty="0" smtClean="0">
                <a:latin typeface="Tahoma" pitchFamily="34" charset="0"/>
              </a:rPr>
              <a:t> yang </a:t>
            </a:r>
            <a:r>
              <a:rPr lang="en-US" sz="2000" dirty="0" err="1" smtClean="0">
                <a:latin typeface="Tahoma" pitchFamily="34" charset="0"/>
              </a:rPr>
              <a:t>akan</a:t>
            </a:r>
            <a:r>
              <a:rPr lang="en-US" sz="2000" dirty="0" smtClean="0">
                <a:latin typeface="Tahoma" pitchFamily="34" charset="0"/>
              </a:rPr>
              <a:t> </a:t>
            </a:r>
            <a:r>
              <a:rPr lang="en-US" sz="2000" dirty="0" err="1" smtClean="0">
                <a:latin typeface="Tahoma" pitchFamily="34" charset="0"/>
              </a:rPr>
              <a:t>Dikerjakan</a:t>
            </a:r>
            <a:r>
              <a:rPr lang="en-US" sz="2000" dirty="0" smtClean="0">
                <a:latin typeface="Tahoma" pitchFamily="34" charset="0"/>
              </a:rPr>
              <a:t> </a:t>
            </a:r>
            <a:r>
              <a:rPr lang="en-US" sz="2000" dirty="0" err="1" smtClean="0">
                <a:latin typeface="Tahoma" pitchFamily="34" charset="0"/>
              </a:rPr>
              <a:t>dan</a:t>
            </a:r>
            <a:r>
              <a:rPr lang="en-US" sz="2000" dirty="0" smtClean="0">
                <a:latin typeface="Tahoma" pitchFamily="34" charset="0"/>
              </a:rPr>
              <a:t> Cara </a:t>
            </a:r>
            <a:r>
              <a:rPr lang="en-US" sz="2000" dirty="0" err="1" smtClean="0">
                <a:latin typeface="Tahoma" pitchFamily="34" charset="0"/>
              </a:rPr>
              <a:t>Menegerjakannya</a:t>
            </a:r>
            <a:r>
              <a:rPr lang="en-US" sz="2000" dirty="0" smtClean="0">
                <a:latin typeface="Tahoma" pitchFamily="34" charset="0"/>
              </a:rPr>
              <a:t> </a:t>
            </a:r>
            <a:r>
              <a:rPr lang="en-US" sz="2000" dirty="0" err="1" smtClean="0">
                <a:latin typeface="Tahoma" pitchFamily="34" charset="0"/>
              </a:rPr>
              <a:t>serta</a:t>
            </a:r>
            <a:r>
              <a:rPr lang="en-US" sz="2000" dirty="0" smtClean="0">
                <a:latin typeface="Tahoma" pitchFamily="34" charset="0"/>
              </a:rPr>
              <a:t> </a:t>
            </a:r>
            <a:r>
              <a:rPr lang="en-US" sz="2000" dirty="0" err="1" smtClean="0">
                <a:latin typeface="Tahoma" pitchFamily="34" charset="0"/>
              </a:rPr>
              <a:t>Sarana</a:t>
            </a:r>
            <a:r>
              <a:rPr lang="en-US" sz="2000" dirty="0" smtClean="0">
                <a:latin typeface="Tahoma" pitchFamily="34" charset="0"/>
              </a:rPr>
              <a:t> </a:t>
            </a:r>
            <a:r>
              <a:rPr lang="en-US" sz="2000" dirty="0" err="1" smtClean="0">
                <a:latin typeface="Tahoma" pitchFamily="34" charset="0"/>
              </a:rPr>
              <a:t>Pendukungnya</a:t>
            </a:r>
            <a:endParaRPr lang="en-US" sz="2000" dirty="0" smtClean="0">
              <a:latin typeface="Tahoma" pitchFamily="34" charset="0"/>
            </a:endParaRPr>
          </a:p>
          <a:p>
            <a:pPr marL="609600" indent="-609600">
              <a:lnSpc>
                <a:spcPct val="95000"/>
              </a:lnSpc>
              <a:buFontTx/>
              <a:buAutoNum type="arabicPeriod"/>
            </a:pPr>
            <a:r>
              <a:rPr lang="en-US" sz="2400" b="1" dirty="0" smtClean="0">
                <a:latin typeface="Tahoma" pitchFamily="34" charset="0"/>
              </a:rPr>
              <a:t>KONTRAK KERJA, </a:t>
            </a:r>
            <a:r>
              <a:rPr lang="en-US" sz="2000" dirty="0" smtClean="0">
                <a:latin typeface="Tahoma" pitchFamily="34" charset="0"/>
              </a:rPr>
              <a:t>yang </a:t>
            </a:r>
            <a:r>
              <a:rPr lang="en-US" sz="2000" dirty="0" err="1" smtClean="0">
                <a:latin typeface="Tahoma" pitchFamily="34" charset="0"/>
              </a:rPr>
              <a:t>merupakan</a:t>
            </a:r>
            <a:r>
              <a:rPr lang="en-US" sz="2000" dirty="0" smtClean="0">
                <a:latin typeface="Tahoma" pitchFamily="34" charset="0"/>
              </a:rPr>
              <a:t> </a:t>
            </a:r>
            <a:r>
              <a:rPr lang="en-US" sz="2000" dirty="0" err="1" smtClean="0">
                <a:latin typeface="Tahoma" pitchFamily="34" charset="0"/>
              </a:rPr>
              <a:t>Janji</a:t>
            </a:r>
            <a:r>
              <a:rPr lang="en-US" sz="2000" dirty="0" smtClean="0">
                <a:latin typeface="Tahoma" pitchFamily="34" charset="0"/>
              </a:rPr>
              <a:t> </a:t>
            </a:r>
            <a:r>
              <a:rPr lang="en-US" sz="2000" dirty="0" err="1" smtClean="0">
                <a:latin typeface="Tahoma" pitchFamily="34" charset="0"/>
              </a:rPr>
              <a:t>Pengusul</a:t>
            </a:r>
            <a:r>
              <a:rPr lang="en-US" sz="2000" dirty="0" smtClean="0">
                <a:latin typeface="Tahoma" pitchFamily="34" charset="0"/>
              </a:rPr>
              <a:t> yang </a:t>
            </a:r>
            <a:r>
              <a:rPr lang="en-US" sz="2000" dirty="0" err="1" smtClean="0">
                <a:latin typeface="Tahoma" pitchFamily="34" charset="0"/>
              </a:rPr>
              <a:t>harus</a:t>
            </a:r>
            <a:r>
              <a:rPr lang="en-US" sz="2000" dirty="0" smtClean="0">
                <a:latin typeface="Tahoma" pitchFamily="34" charset="0"/>
              </a:rPr>
              <a:t> </a:t>
            </a:r>
            <a:r>
              <a:rPr lang="en-US" sz="2000" dirty="0" err="1" smtClean="0">
                <a:latin typeface="Tahoma" pitchFamily="34" charset="0"/>
              </a:rPr>
              <a:t>ditepati</a:t>
            </a:r>
            <a:endParaRPr lang="en-US" sz="2000" dirty="0" smtClean="0">
              <a:latin typeface="Tahoma" pitchFamily="34" charset="0"/>
            </a:endParaRPr>
          </a:p>
          <a:p>
            <a:pPr marL="609600" indent="-609600">
              <a:lnSpc>
                <a:spcPct val="95000"/>
              </a:lnSpc>
              <a:buFontTx/>
              <a:buAutoNum type="arabicPeriod"/>
            </a:pPr>
            <a:r>
              <a:rPr lang="en-US" sz="2400" b="1" dirty="0" smtClean="0">
                <a:latin typeface="Tahoma" pitchFamily="34" charset="0"/>
              </a:rPr>
              <a:t>CERMIN: </a:t>
            </a:r>
            <a:r>
              <a:rPr lang="en-US" sz="2000" dirty="0" err="1" smtClean="0">
                <a:latin typeface="Tahoma" pitchFamily="34" charset="0"/>
              </a:rPr>
              <a:t>kepakaran</a:t>
            </a:r>
            <a:r>
              <a:rPr lang="en-US" sz="2000" dirty="0" smtClean="0">
                <a:latin typeface="Tahoma" pitchFamily="34" charset="0"/>
              </a:rPr>
              <a:t> </a:t>
            </a:r>
            <a:r>
              <a:rPr lang="en-US" sz="2000" dirty="0" err="1" smtClean="0">
                <a:latin typeface="Tahoma" pitchFamily="34" charset="0"/>
              </a:rPr>
              <a:t>peneliti</a:t>
            </a:r>
            <a:r>
              <a:rPr lang="en-US" sz="2000" dirty="0" smtClean="0">
                <a:latin typeface="Tahoma" pitchFamily="34" charset="0"/>
              </a:rPr>
              <a:t> </a:t>
            </a:r>
            <a:r>
              <a:rPr lang="en-US" sz="2000" dirty="0" err="1" smtClean="0">
                <a:latin typeface="Tahoma" pitchFamily="34" charset="0"/>
              </a:rPr>
              <a:t>dalam</a:t>
            </a:r>
            <a:r>
              <a:rPr lang="en-US" sz="2000" dirty="0" smtClean="0">
                <a:latin typeface="Tahoma" pitchFamily="34" charset="0"/>
              </a:rPr>
              <a:t> </a:t>
            </a:r>
            <a:r>
              <a:rPr lang="en-US" sz="2000" dirty="0" err="1" smtClean="0">
                <a:latin typeface="Tahoma" pitchFamily="34" charset="0"/>
              </a:rPr>
              <a:t>berpikir</a:t>
            </a:r>
            <a:r>
              <a:rPr lang="en-US" sz="2000" dirty="0" smtClean="0">
                <a:latin typeface="Tahoma" pitchFamily="34" charset="0"/>
              </a:rPr>
              <a:t> </a:t>
            </a:r>
            <a:r>
              <a:rPr lang="en-US" sz="2000" dirty="0" err="1" smtClean="0">
                <a:latin typeface="Tahoma" pitchFamily="34" charset="0"/>
              </a:rPr>
              <a:t>kritis</a:t>
            </a:r>
            <a:r>
              <a:rPr lang="en-US" sz="2000" dirty="0" smtClean="0">
                <a:latin typeface="Tahoma" pitchFamily="34" charset="0"/>
              </a:rPr>
              <a:t>, </a:t>
            </a:r>
            <a:r>
              <a:rPr lang="en-US" sz="2000" dirty="0" err="1" smtClean="0">
                <a:latin typeface="Tahoma" pitchFamily="34" charset="0"/>
              </a:rPr>
              <a:t>analitis</a:t>
            </a:r>
            <a:r>
              <a:rPr lang="en-US" sz="2000" dirty="0" smtClean="0">
                <a:latin typeface="Tahoma" pitchFamily="34" charset="0"/>
              </a:rPr>
              <a:t>, </a:t>
            </a:r>
            <a:r>
              <a:rPr lang="en-US" sz="2000" dirty="0" err="1" smtClean="0">
                <a:latin typeface="Tahoma" pitchFamily="34" charset="0"/>
              </a:rPr>
              <a:t>objektif</a:t>
            </a:r>
            <a:r>
              <a:rPr lang="en-US" sz="2000" dirty="0" smtClean="0">
                <a:latin typeface="Tahoma" pitchFamily="34" charset="0"/>
              </a:rPr>
              <a:t>, </a:t>
            </a:r>
            <a:r>
              <a:rPr lang="en-US" sz="2000" dirty="0" err="1" smtClean="0">
                <a:latin typeface="Tahoma" pitchFamily="34" charset="0"/>
              </a:rPr>
              <a:t>logis</a:t>
            </a:r>
            <a:r>
              <a:rPr lang="en-US" sz="2000" dirty="0" smtClean="0">
                <a:latin typeface="Tahoma" pitchFamily="34" charset="0"/>
              </a:rPr>
              <a:t>, </a:t>
            </a:r>
            <a:r>
              <a:rPr lang="en-US" sz="2000" dirty="0" err="1" smtClean="0">
                <a:latin typeface="Tahoma" pitchFamily="34" charset="0"/>
              </a:rPr>
              <a:t>sistematis</a:t>
            </a:r>
            <a:endParaRPr lang="en-US" sz="2000" dirty="0" smtClean="0">
              <a:latin typeface="Tahoma" pitchFamily="34" charset="0"/>
            </a:endParaRPr>
          </a:p>
        </p:txBody>
      </p:sp>
      <p:sp>
        <p:nvSpPr>
          <p:cNvPr id="571396" name="Rectangle 4"/>
          <p:cNvSpPr>
            <a:spLocks noRot="1" noChangeArrowheads="1"/>
          </p:cNvSpPr>
          <p:nvPr/>
        </p:nvSpPr>
        <p:spPr bwMode="auto">
          <a:xfrm>
            <a:off x="1676797" y="5300664"/>
            <a:ext cx="6005513" cy="1076325"/>
          </a:xfrm>
          <a:prstGeom prst="rect">
            <a:avLst/>
          </a:prstGeom>
          <a:solidFill>
            <a:schemeClr val="bg1"/>
          </a:solidFill>
          <a:ln w="9525">
            <a:solidFill>
              <a:schemeClr val="bg1"/>
            </a:solidFill>
            <a:miter lim="800000"/>
            <a:headEnd/>
            <a:tailEnd/>
          </a:ln>
          <a:effectLst/>
        </p:spPr>
        <p:txBody>
          <a:bodyPr anchor="ctr"/>
          <a:lstStyle/>
          <a:p>
            <a:pPr marL="342900" indent="-342900">
              <a:buFont typeface="Wingdings" pitchFamily="2" charset="2"/>
              <a:buChar char="q"/>
              <a:defRPr/>
            </a:pPr>
            <a:r>
              <a:rPr lang="en-US" sz="2000" b="1" i="1">
                <a:solidFill>
                  <a:srgbClr val="000099"/>
                </a:solidFill>
                <a:effectLst>
                  <a:outerShdw blurRad="38100" dist="38100" dir="2700000" algn="tl">
                    <a:srgbClr val="C0C0C0"/>
                  </a:outerShdw>
                </a:effectLst>
              </a:rPr>
              <a:t>PROPOSAL YANG BAIK, MEMENUHI:</a:t>
            </a:r>
          </a:p>
          <a:p>
            <a:pPr marL="342900" indent="-342900">
              <a:defRPr/>
            </a:pPr>
            <a:r>
              <a:rPr lang="en-US" b="1" i="1">
                <a:solidFill>
                  <a:srgbClr val="000099"/>
                </a:solidFill>
                <a:effectLst>
                  <a:outerShdw blurRad="38100" dist="38100" dir="2700000" algn="tl">
                    <a:srgbClr val="C0C0C0"/>
                  </a:outerShdw>
                </a:effectLst>
              </a:rPr>
              <a:t>     1. Standar Akademik </a:t>
            </a:r>
          </a:p>
          <a:p>
            <a:pPr marL="342900" indent="-342900">
              <a:defRPr/>
            </a:pPr>
            <a:r>
              <a:rPr lang="en-US" b="1" i="1">
                <a:solidFill>
                  <a:srgbClr val="000099"/>
                </a:solidFill>
                <a:effectLst>
                  <a:outerShdw blurRad="38100" dist="38100" dir="2700000" algn="tl">
                    <a:srgbClr val="C0C0C0"/>
                  </a:outerShdw>
                </a:effectLst>
              </a:rPr>
              <a:t>     2.  Layak Jual</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4313" y="500043"/>
            <a:ext cx="7313156" cy="584775"/>
          </a:xfrm>
          <a:prstGeom prst="rect">
            <a:avLst/>
          </a:prstGeom>
          <a:noFill/>
          <a:ln w="9525">
            <a:noFill/>
            <a:miter lim="800000"/>
            <a:headEnd/>
            <a:tailEnd/>
          </a:ln>
        </p:spPr>
        <p:txBody>
          <a:bodyPr wrap="none">
            <a:spAutoFit/>
          </a:bodyPr>
          <a:lstStyle/>
          <a:p>
            <a:pPr eaLnBrk="0" hangingPunct="0"/>
            <a:r>
              <a:rPr lang="en-US" sz="3200" b="1" dirty="0" err="1" smtClean="0">
                <a:solidFill>
                  <a:srgbClr val="66FF33"/>
                </a:solidFill>
              </a:rPr>
              <a:t>Penelitian</a:t>
            </a:r>
            <a:r>
              <a:rPr lang="en-US" sz="3200" b="1" dirty="0" smtClean="0">
                <a:solidFill>
                  <a:srgbClr val="66FF33"/>
                </a:solidFill>
              </a:rPr>
              <a:t> / </a:t>
            </a:r>
            <a:r>
              <a:rPr lang="en-US" sz="3200" b="1" dirty="0" err="1" smtClean="0">
                <a:solidFill>
                  <a:srgbClr val="66FF33"/>
                </a:solidFill>
              </a:rPr>
              <a:t>Riset</a:t>
            </a:r>
            <a:r>
              <a:rPr lang="en-US" sz="3200" b="1" dirty="0" smtClean="0">
                <a:solidFill>
                  <a:srgbClr val="66FF33"/>
                </a:solidFill>
              </a:rPr>
              <a:t> </a:t>
            </a:r>
            <a:r>
              <a:rPr lang="en-US" sz="3200" b="1" dirty="0">
                <a:solidFill>
                  <a:srgbClr val="66FF33"/>
                </a:solidFill>
              </a:rPr>
              <a:t>= </a:t>
            </a:r>
            <a:r>
              <a:rPr lang="en-US" sz="3200" b="1" dirty="0" err="1">
                <a:solidFill>
                  <a:srgbClr val="66FF33"/>
                </a:solidFill>
              </a:rPr>
              <a:t>penyelidikan</a:t>
            </a:r>
            <a:r>
              <a:rPr lang="en-US" sz="3200" b="1" dirty="0">
                <a:solidFill>
                  <a:srgbClr val="66FF33"/>
                </a:solidFill>
              </a:rPr>
              <a:t>, research</a:t>
            </a:r>
          </a:p>
        </p:txBody>
      </p:sp>
      <p:sp>
        <p:nvSpPr>
          <p:cNvPr id="4099" name="Text Box 3"/>
          <p:cNvSpPr txBox="1">
            <a:spLocks noChangeArrowheads="1"/>
          </p:cNvSpPr>
          <p:nvPr/>
        </p:nvSpPr>
        <p:spPr bwMode="auto">
          <a:xfrm>
            <a:off x="818621" y="1314450"/>
            <a:ext cx="4486806" cy="1384995"/>
          </a:xfrm>
          <a:prstGeom prst="rect">
            <a:avLst/>
          </a:prstGeom>
          <a:noFill/>
          <a:ln w="9525">
            <a:noFill/>
            <a:miter lim="800000"/>
            <a:headEnd/>
            <a:tailEnd/>
          </a:ln>
        </p:spPr>
        <p:txBody>
          <a:bodyPr wrap="none">
            <a:spAutoFit/>
          </a:bodyPr>
          <a:lstStyle/>
          <a:p>
            <a:pPr eaLnBrk="0" hangingPunct="0"/>
            <a:r>
              <a:rPr lang="en-US" sz="2800" dirty="0" err="1">
                <a:latin typeface="Tahoma" pitchFamily="34" charset="0"/>
              </a:rPr>
              <a:t>Pemeriksaan</a:t>
            </a:r>
            <a:r>
              <a:rPr lang="en-US" sz="2800" dirty="0">
                <a:latin typeface="Tahoma" pitchFamily="34" charset="0"/>
              </a:rPr>
              <a:t> </a:t>
            </a:r>
            <a:r>
              <a:rPr lang="en-US" sz="2800" dirty="0" err="1">
                <a:latin typeface="Tahoma" pitchFamily="34" charset="0"/>
              </a:rPr>
              <a:t>teliti</a:t>
            </a:r>
            <a:endParaRPr lang="en-US" sz="2800" dirty="0">
              <a:latin typeface="Tahoma" pitchFamily="34" charset="0"/>
            </a:endParaRPr>
          </a:p>
          <a:p>
            <a:pPr eaLnBrk="0" hangingPunct="0"/>
            <a:r>
              <a:rPr lang="en-US" sz="2800" dirty="0" err="1">
                <a:latin typeface="Tahoma" pitchFamily="34" charset="0"/>
              </a:rPr>
              <a:t>Pengumpulan</a:t>
            </a:r>
            <a:r>
              <a:rPr lang="en-US" sz="2800" dirty="0">
                <a:latin typeface="Tahoma" pitchFamily="34" charset="0"/>
              </a:rPr>
              <a:t> Data</a:t>
            </a:r>
          </a:p>
          <a:p>
            <a:pPr eaLnBrk="0" hangingPunct="0"/>
            <a:r>
              <a:rPr lang="en-US" sz="2800" dirty="0" err="1">
                <a:latin typeface="Tahoma" pitchFamily="34" charset="0"/>
              </a:rPr>
              <a:t>Analisis</a:t>
            </a:r>
            <a:r>
              <a:rPr lang="en-US" sz="2800" dirty="0">
                <a:latin typeface="Tahoma" pitchFamily="34" charset="0"/>
              </a:rPr>
              <a:t> </a:t>
            </a:r>
            <a:r>
              <a:rPr lang="en-US" sz="2800" dirty="0" err="1">
                <a:latin typeface="Tahoma" pitchFamily="34" charset="0"/>
              </a:rPr>
              <a:t>dan</a:t>
            </a:r>
            <a:r>
              <a:rPr lang="en-US" sz="2800" dirty="0">
                <a:latin typeface="Tahoma" pitchFamily="34" charset="0"/>
              </a:rPr>
              <a:t> </a:t>
            </a:r>
            <a:r>
              <a:rPr lang="en-US" sz="2800" dirty="0" err="1">
                <a:latin typeface="Tahoma" pitchFamily="34" charset="0"/>
              </a:rPr>
              <a:t>Penyajian</a:t>
            </a:r>
            <a:r>
              <a:rPr lang="en-US" sz="2800" dirty="0">
                <a:latin typeface="Tahoma" pitchFamily="34" charset="0"/>
              </a:rPr>
              <a:t> data</a:t>
            </a:r>
          </a:p>
        </p:txBody>
      </p:sp>
      <p:sp>
        <p:nvSpPr>
          <p:cNvPr id="4100" name="Text Box 4"/>
          <p:cNvSpPr txBox="1">
            <a:spLocks noChangeArrowheads="1"/>
          </p:cNvSpPr>
          <p:nvPr/>
        </p:nvSpPr>
        <p:spPr bwMode="auto">
          <a:xfrm>
            <a:off x="1988080" y="2879726"/>
            <a:ext cx="3882794" cy="400110"/>
          </a:xfrm>
          <a:prstGeom prst="rect">
            <a:avLst/>
          </a:prstGeom>
          <a:noFill/>
          <a:ln w="9525">
            <a:noFill/>
            <a:miter lim="800000"/>
            <a:headEnd/>
            <a:tailEnd/>
          </a:ln>
        </p:spPr>
        <p:txBody>
          <a:bodyPr wrap="none">
            <a:spAutoFit/>
          </a:bodyPr>
          <a:lstStyle/>
          <a:p>
            <a:pPr eaLnBrk="0" hangingPunct="0"/>
            <a:r>
              <a:rPr lang="en-US" sz="2000" b="1" dirty="0" err="1">
                <a:latin typeface="Tahoma" pitchFamily="34" charset="0"/>
              </a:rPr>
              <a:t>Secara</a:t>
            </a:r>
            <a:r>
              <a:rPr lang="en-US" sz="2000" b="1" dirty="0">
                <a:latin typeface="Tahoma" pitchFamily="34" charset="0"/>
              </a:rPr>
              <a:t> </a:t>
            </a:r>
            <a:r>
              <a:rPr lang="en-US" sz="2000" b="1" dirty="0" err="1">
                <a:latin typeface="Tahoma" pitchFamily="34" charset="0"/>
              </a:rPr>
              <a:t>sistematis</a:t>
            </a:r>
            <a:r>
              <a:rPr lang="en-US" sz="2000" b="1" dirty="0">
                <a:latin typeface="Tahoma" pitchFamily="34" charset="0"/>
              </a:rPr>
              <a:t> &amp; </a:t>
            </a:r>
            <a:r>
              <a:rPr lang="en-US" sz="2000" b="1" dirty="0" err="1">
                <a:latin typeface="Tahoma" pitchFamily="34" charset="0"/>
              </a:rPr>
              <a:t>Obyektif</a:t>
            </a:r>
            <a:endParaRPr lang="en-US" sz="2000" b="1" dirty="0">
              <a:latin typeface="Tahoma" pitchFamily="34" charset="0"/>
            </a:endParaRPr>
          </a:p>
        </p:txBody>
      </p:sp>
      <p:sp>
        <p:nvSpPr>
          <p:cNvPr id="4101" name="Text Box 5"/>
          <p:cNvSpPr txBox="1">
            <a:spLocks noChangeArrowheads="1"/>
          </p:cNvSpPr>
          <p:nvPr/>
        </p:nvSpPr>
        <p:spPr bwMode="auto">
          <a:xfrm>
            <a:off x="6825854" y="1484313"/>
            <a:ext cx="2791221" cy="2677656"/>
          </a:xfrm>
          <a:prstGeom prst="rect">
            <a:avLst/>
          </a:prstGeom>
          <a:noFill/>
          <a:ln w="9525">
            <a:noFill/>
            <a:miter lim="800000"/>
            <a:headEnd/>
            <a:tailEnd/>
          </a:ln>
        </p:spPr>
        <p:txBody>
          <a:bodyPr>
            <a:spAutoFit/>
          </a:bodyPr>
          <a:lstStyle/>
          <a:p>
            <a:pPr eaLnBrk="0" hangingPunct="0"/>
            <a:r>
              <a:rPr lang="en-US" sz="2400" dirty="0" err="1">
                <a:latin typeface="Tahoma" pitchFamily="34" charset="0"/>
              </a:rPr>
              <a:t>Tujuan</a:t>
            </a:r>
            <a:endParaRPr lang="en-US" sz="2400" dirty="0">
              <a:latin typeface="Tahoma" pitchFamily="34" charset="0"/>
            </a:endParaRPr>
          </a:p>
          <a:p>
            <a:pPr eaLnBrk="0" hangingPunct="0"/>
            <a:r>
              <a:rPr lang="en-US" sz="2400" dirty="0" err="1">
                <a:latin typeface="Tahoma" pitchFamily="34" charset="0"/>
              </a:rPr>
              <a:t>Menghasilkan</a:t>
            </a:r>
            <a:r>
              <a:rPr lang="en-US" sz="2400" dirty="0">
                <a:latin typeface="Tahoma" pitchFamily="34" charset="0"/>
              </a:rPr>
              <a:t> </a:t>
            </a:r>
            <a:r>
              <a:rPr lang="en-US" sz="2400" dirty="0" err="1">
                <a:latin typeface="Tahoma" pitchFamily="34" charset="0"/>
              </a:rPr>
              <a:t>Pemecahan</a:t>
            </a:r>
            <a:r>
              <a:rPr lang="en-US" sz="2400" dirty="0">
                <a:latin typeface="Tahoma" pitchFamily="34" charset="0"/>
              </a:rPr>
              <a:t> </a:t>
            </a:r>
            <a:r>
              <a:rPr lang="en-US" sz="2400" dirty="0" err="1">
                <a:latin typeface="Tahoma" pitchFamily="34" charset="0"/>
              </a:rPr>
              <a:t>Masalah</a:t>
            </a:r>
            <a:endParaRPr lang="en-US" sz="2400" dirty="0">
              <a:latin typeface="Tahoma" pitchFamily="34" charset="0"/>
            </a:endParaRPr>
          </a:p>
          <a:p>
            <a:pPr eaLnBrk="0" hangingPunct="0"/>
            <a:r>
              <a:rPr lang="en-US" sz="2400" dirty="0">
                <a:latin typeface="Tahoma" pitchFamily="34" charset="0"/>
              </a:rPr>
              <a:t>(</a:t>
            </a:r>
            <a:r>
              <a:rPr lang="en-US" sz="2400" dirty="0" err="1">
                <a:latin typeface="Tahoma" pitchFamily="34" charset="0"/>
              </a:rPr>
              <a:t>membenarkan</a:t>
            </a:r>
            <a:r>
              <a:rPr lang="en-US" sz="2400" dirty="0">
                <a:latin typeface="Tahoma" pitchFamily="34" charset="0"/>
              </a:rPr>
              <a:t> / </a:t>
            </a:r>
            <a:r>
              <a:rPr lang="en-US" sz="2400" dirty="0" err="1">
                <a:latin typeface="Tahoma" pitchFamily="34" charset="0"/>
              </a:rPr>
              <a:t>menyalahkan</a:t>
            </a:r>
            <a:r>
              <a:rPr lang="en-US" sz="2400" dirty="0">
                <a:latin typeface="Tahoma" pitchFamily="34" charset="0"/>
              </a:rPr>
              <a:t> </a:t>
            </a:r>
            <a:r>
              <a:rPr lang="en-US" sz="2400" dirty="0" err="1">
                <a:latin typeface="Tahoma" pitchFamily="34" charset="0"/>
              </a:rPr>
              <a:t>hipotesis</a:t>
            </a:r>
            <a:r>
              <a:rPr lang="en-US" sz="2400" dirty="0">
                <a:latin typeface="Tahoma" pitchFamily="34" charset="0"/>
              </a:rPr>
              <a:t>)</a:t>
            </a:r>
          </a:p>
        </p:txBody>
      </p:sp>
      <p:sp>
        <p:nvSpPr>
          <p:cNvPr id="4102" name="Arc 6"/>
          <p:cNvSpPr>
            <a:spLocks/>
          </p:cNvSpPr>
          <p:nvPr/>
        </p:nvSpPr>
        <p:spPr bwMode="auto">
          <a:xfrm rot="9896148">
            <a:off x="1209014" y="2492376"/>
            <a:ext cx="693076" cy="720725"/>
          </a:xfrm>
          <a:custGeom>
            <a:avLst/>
            <a:gdLst>
              <a:gd name="T0" fmla="*/ 0 w 21600"/>
              <a:gd name="T1" fmla="*/ 0 h 21600"/>
              <a:gd name="T2" fmla="*/ 639762 w 21600"/>
              <a:gd name="T3" fmla="*/ 720725 h 21600"/>
              <a:gd name="T4" fmla="*/ 0 w 21600"/>
              <a:gd name="T5" fmla="*/ 7207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1"/>
            </a:solidFill>
            <a:round/>
            <a:headEnd type="triangle" w="med" len="med"/>
            <a:tailEnd/>
          </a:ln>
        </p:spPr>
        <p:txBody>
          <a:bodyPr wrap="none" anchor="ctr"/>
          <a:lstStyle/>
          <a:p>
            <a:endParaRPr lang="en-US"/>
          </a:p>
        </p:txBody>
      </p:sp>
      <p:sp>
        <p:nvSpPr>
          <p:cNvPr id="4103" name="AutoShape 7"/>
          <p:cNvSpPr>
            <a:spLocks noChangeArrowheads="1"/>
          </p:cNvSpPr>
          <p:nvPr/>
        </p:nvSpPr>
        <p:spPr bwMode="auto">
          <a:xfrm>
            <a:off x="6122458" y="1341439"/>
            <a:ext cx="545175" cy="2447925"/>
          </a:xfrm>
          <a:prstGeom prst="chevron">
            <a:avLst>
              <a:gd name="adj" fmla="val 65301"/>
            </a:avLst>
          </a:prstGeom>
          <a:solidFill>
            <a:schemeClr val="accent1"/>
          </a:solidFill>
          <a:ln w="9525">
            <a:solidFill>
              <a:schemeClr val="tx1"/>
            </a:solidFill>
            <a:miter lim="800000"/>
            <a:headEnd/>
            <a:tailEnd/>
          </a:ln>
        </p:spPr>
        <p:txBody>
          <a:bodyPr wrap="none" anchor="ctr"/>
          <a:lstStyle/>
          <a:p>
            <a:endParaRPr lang="en-US"/>
          </a:p>
        </p:txBody>
      </p:sp>
      <p:sp>
        <p:nvSpPr>
          <p:cNvPr id="4106" name="Text Box 10"/>
          <p:cNvSpPr txBox="1">
            <a:spLocks noChangeArrowheads="1"/>
          </p:cNvSpPr>
          <p:nvPr/>
        </p:nvSpPr>
        <p:spPr bwMode="auto">
          <a:xfrm>
            <a:off x="773878" y="4714885"/>
            <a:ext cx="4488729" cy="1323439"/>
          </a:xfrm>
          <a:prstGeom prst="rect">
            <a:avLst/>
          </a:prstGeom>
          <a:noFill/>
          <a:ln w="9525">
            <a:noFill/>
            <a:miter lim="800000"/>
            <a:headEnd/>
            <a:tailEnd/>
          </a:ln>
        </p:spPr>
        <p:txBody>
          <a:bodyPr wrap="none">
            <a:spAutoFit/>
          </a:bodyPr>
          <a:lstStyle/>
          <a:p>
            <a:pPr marL="342900" indent="-342900"/>
            <a:r>
              <a:rPr lang="en-US" sz="2000" b="1" dirty="0" err="1"/>
              <a:t>Kategori</a:t>
            </a:r>
            <a:r>
              <a:rPr lang="en-US" sz="2000" b="1" dirty="0"/>
              <a:t> </a:t>
            </a:r>
            <a:r>
              <a:rPr lang="en-US" sz="2000" b="1" dirty="0" err="1"/>
              <a:t>Mana</a:t>
            </a:r>
            <a:r>
              <a:rPr lang="en-US" sz="2000" b="1" dirty="0"/>
              <a:t>?</a:t>
            </a:r>
          </a:p>
          <a:p>
            <a:pPr marL="342900" indent="-342900">
              <a:buFontTx/>
              <a:buAutoNum type="arabicParenBoth"/>
            </a:pPr>
            <a:r>
              <a:rPr lang="en-US" sz="2000" dirty="0" err="1"/>
              <a:t>Tidak</a:t>
            </a:r>
            <a:r>
              <a:rPr lang="en-US" sz="2000" dirty="0"/>
              <a:t> </a:t>
            </a:r>
            <a:r>
              <a:rPr lang="en-US" sz="2000" dirty="0" err="1"/>
              <a:t>Boleh</a:t>
            </a:r>
            <a:r>
              <a:rPr lang="en-US" sz="2000" dirty="0"/>
              <a:t> </a:t>
            </a:r>
            <a:r>
              <a:rPr lang="en-US" sz="2000" dirty="0" err="1"/>
              <a:t>Salah</a:t>
            </a:r>
            <a:r>
              <a:rPr lang="en-US" sz="2000" dirty="0"/>
              <a:t> </a:t>
            </a:r>
            <a:r>
              <a:rPr lang="en-US" sz="2000" dirty="0" err="1"/>
              <a:t>Tidak</a:t>
            </a:r>
            <a:r>
              <a:rPr lang="en-US" sz="2000" dirty="0"/>
              <a:t> </a:t>
            </a:r>
            <a:r>
              <a:rPr lang="en-US" sz="2000" dirty="0" err="1"/>
              <a:t>Boleh</a:t>
            </a:r>
            <a:r>
              <a:rPr lang="en-US" sz="2000" dirty="0"/>
              <a:t> </a:t>
            </a:r>
            <a:r>
              <a:rPr lang="en-US" sz="2000" dirty="0" err="1"/>
              <a:t>Bohong</a:t>
            </a:r>
            <a:endParaRPr lang="en-US" sz="2000" dirty="0"/>
          </a:p>
          <a:p>
            <a:pPr marL="342900" indent="-342900">
              <a:buFontTx/>
              <a:buAutoNum type="arabicParenBoth"/>
            </a:pPr>
            <a:r>
              <a:rPr lang="en-US" sz="2000" dirty="0"/>
              <a:t> </a:t>
            </a:r>
            <a:r>
              <a:rPr lang="en-US" sz="2000" dirty="0" err="1"/>
              <a:t>Boleh</a:t>
            </a:r>
            <a:r>
              <a:rPr lang="en-US" sz="2000" dirty="0"/>
              <a:t> </a:t>
            </a:r>
            <a:r>
              <a:rPr lang="en-US" sz="2000" dirty="0" err="1"/>
              <a:t>Salah</a:t>
            </a:r>
            <a:r>
              <a:rPr lang="en-US" sz="2000" dirty="0"/>
              <a:t> </a:t>
            </a:r>
            <a:r>
              <a:rPr lang="en-US" sz="2000" dirty="0" err="1"/>
              <a:t>Tidak</a:t>
            </a:r>
            <a:r>
              <a:rPr lang="en-US" sz="2000" dirty="0"/>
              <a:t> </a:t>
            </a:r>
            <a:r>
              <a:rPr lang="en-US" sz="2000" dirty="0" err="1"/>
              <a:t>Boleh</a:t>
            </a:r>
            <a:r>
              <a:rPr lang="en-US" sz="2000" dirty="0"/>
              <a:t> </a:t>
            </a:r>
            <a:r>
              <a:rPr lang="en-US" sz="2000" dirty="0" err="1"/>
              <a:t>Bohong</a:t>
            </a:r>
            <a:endParaRPr lang="en-US" sz="2000" dirty="0"/>
          </a:p>
          <a:p>
            <a:pPr marL="342900" indent="-342900">
              <a:buFontTx/>
              <a:buAutoNum type="arabicParenBoth"/>
            </a:pPr>
            <a:r>
              <a:rPr lang="en-US" sz="2000" dirty="0"/>
              <a:t> </a:t>
            </a:r>
            <a:r>
              <a:rPr lang="en-US" sz="2000" dirty="0" err="1"/>
              <a:t>Boleh</a:t>
            </a:r>
            <a:r>
              <a:rPr lang="en-US" sz="2000" dirty="0"/>
              <a:t> </a:t>
            </a:r>
            <a:r>
              <a:rPr lang="en-US" sz="2000" dirty="0" err="1"/>
              <a:t>Salah</a:t>
            </a:r>
            <a:r>
              <a:rPr lang="en-US" sz="2000" dirty="0"/>
              <a:t> </a:t>
            </a:r>
            <a:r>
              <a:rPr lang="en-US" sz="2000" dirty="0" err="1"/>
              <a:t>Boleh</a:t>
            </a:r>
            <a:r>
              <a:rPr lang="en-US" sz="2000" dirty="0"/>
              <a:t> </a:t>
            </a:r>
            <a:r>
              <a:rPr lang="en-US" sz="2000" dirty="0" err="1"/>
              <a:t>Bohong</a:t>
            </a:r>
            <a:endParaRPr lang="en-US"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dirty="0" err="1" smtClean="0">
                <a:solidFill>
                  <a:srgbClr val="66FF33"/>
                </a:solidFill>
                <a:latin typeface="Tahoma" pitchFamily="34" charset="0"/>
              </a:rPr>
              <a:t>Menyusun</a:t>
            </a:r>
            <a:r>
              <a:rPr lang="en-US" sz="4000" b="1" dirty="0" smtClean="0">
                <a:solidFill>
                  <a:srgbClr val="66FF33"/>
                </a:solidFill>
                <a:latin typeface="Tahoma" pitchFamily="34" charset="0"/>
              </a:rPr>
              <a:t> Proposal </a:t>
            </a:r>
            <a:r>
              <a:rPr lang="en-US" sz="4000" b="1" dirty="0" err="1" smtClean="0">
                <a:solidFill>
                  <a:srgbClr val="66FF33"/>
                </a:solidFill>
                <a:latin typeface="Tahoma" pitchFamily="34" charset="0"/>
              </a:rPr>
              <a:t>Penelitian</a:t>
            </a:r>
            <a:endParaRPr lang="en-US" sz="4000" b="1" dirty="0" smtClean="0">
              <a:solidFill>
                <a:srgbClr val="66FF33"/>
              </a:solidFill>
              <a:latin typeface="Tahoma" pitchFamily="34" charset="0"/>
            </a:endParaRPr>
          </a:p>
        </p:txBody>
      </p:sp>
      <p:sp>
        <p:nvSpPr>
          <p:cNvPr id="5123" name="Rectangle 3"/>
          <p:cNvSpPr>
            <a:spLocks noGrp="1" noChangeArrowheads="1"/>
          </p:cNvSpPr>
          <p:nvPr>
            <p:ph type="body" idx="1"/>
          </p:nvPr>
        </p:nvSpPr>
        <p:spPr>
          <a:xfrm>
            <a:off x="495300" y="1600200"/>
            <a:ext cx="8915400" cy="4781550"/>
          </a:xfrm>
        </p:spPr>
        <p:txBody>
          <a:bodyPr/>
          <a:lstStyle/>
          <a:p>
            <a:r>
              <a:rPr lang="en-US" sz="2800" b="1" dirty="0" smtClean="0">
                <a:latin typeface="Tahoma" pitchFamily="34" charset="0"/>
              </a:rPr>
              <a:t>SULIT??</a:t>
            </a:r>
          </a:p>
          <a:p>
            <a:pPr lvl="1"/>
            <a:r>
              <a:rPr lang="en-US" b="1" dirty="0" smtClean="0">
                <a:latin typeface="Tahoma" pitchFamily="34" charset="0"/>
              </a:rPr>
              <a:t>YA</a:t>
            </a:r>
            <a:r>
              <a:rPr lang="en-US" dirty="0" smtClean="0">
                <a:latin typeface="Tahoma" pitchFamily="34" charset="0"/>
              </a:rPr>
              <a:t>, </a:t>
            </a:r>
            <a:r>
              <a:rPr lang="en-US" dirty="0" err="1" smtClean="0">
                <a:latin typeface="Tahoma" pitchFamily="34" charset="0"/>
              </a:rPr>
              <a:t>karena</a:t>
            </a:r>
            <a:r>
              <a:rPr lang="en-US" dirty="0" smtClean="0">
                <a:latin typeface="Tahoma" pitchFamily="34" charset="0"/>
              </a:rPr>
              <a:t> </a:t>
            </a:r>
            <a:r>
              <a:rPr lang="en-US" dirty="0" err="1" smtClean="0">
                <a:latin typeface="Tahoma" pitchFamily="34" charset="0"/>
              </a:rPr>
              <a:t>tidak</a:t>
            </a:r>
            <a:r>
              <a:rPr lang="en-US" dirty="0" smtClean="0">
                <a:latin typeface="Tahoma" pitchFamily="34" charset="0"/>
              </a:rPr>
              <a:t> </a:t>
            </a:r>
            <a:r>
              <a:rPr lang="en-US" dirty="0" err="1" smtClean="0">
                <a:latin typeface="Tahoma" pitchFamily="34" charset="0"/>
              </a:rPr>
              <a:t>ada</a:t>
            </a:r>
            <a:r>
              <a:rPr lang="en-US" dirty="0" smtClean="0">
                <a:latin typeface="Tahoma" pitchFamily="34" charset="0"/>
              </a:rPr>
              <a:t> </a:t>
            </a:r>
            <a:r>
              <a:rPr lang="en-US" dirty="0" err="1" smtClean="0">
                <a:latin typeface="Tahoma" pitchFamily="34" charset="0"/>
              </a:rPr>
              <a:t>rumus</a:t>
            </a:r>
            <a:r>
              <a:rPr lang="en-US" dirty="0" smtClean="0">
                <a:latin typeface="Tahoma" pitchFamily="34" charset="0"/>
              </a:rPr>
              <a:t> yang </a:t>
            </a:r>
            <a:r>
              <a:rPr lang="en-US" dirty="0" err="1" smtClean="0">
                <a:latin typeface="Tahoma" pitchFamily="34" charset="0"/>
              </a:rPr>
              <a:t>tepat</a:t>
            </a:r>
            <a:r>
              <a:rPr lang="en-US" dirty="0" smtClean="0">
                <a:latin typeface="Tahoma" pitchFamily="34" charset="0"/>
              </a:rPr>
              <a:t> </a:t>
            </a:r>
            <a:r>
              <a:rPr lang="en-US" dirty="0" err="1" smtClean="0">
                <a:latin typeface="Tahoma" pitchFamily="34" charset="0"/>
              </a:rPr>
              <a:t>untuk</a:t>
            </a:r>
            <a:r>
              <a:rPr lang="en-US" dirty="0" smtClean="0">
                <a:latin typeface="Tahoma" pitchFamily="34" charset="0"/>
              </a:rPr>
              <a:t> </a:t>
            </a:r>
            <a:r>
              <a:rPr lang="en-US" dirty="0" err="1" smtClean="0">
                <a:latin typeface="Tahoma" pitchFamily="34" charset="0"/>
              </a:rPr>
              <a:t>menulis</a:t>
            </a:r>
            <a:r>
              <a:rPr lang="en-US" dirty="0" smtClean="0">
                <a:latin typeface="Tahoma" pitchFamily="34" charset="0"/>
              </a:rPr>
              <a:t> proposal</a:t>
            </a:r>
          </a:p>
          <a:p>
            <a:pPr lvl="1"/>
            <a:r>
              <a:rPr lang="en-US" b="1" dirty="0" smtClean="0">
                <a:latin typeface="Tahoma" pitchFamily="34" charset="0"/>
              </a:rPr>
              <a:t>TIDAK</a:t>
            </a:r>
            <a:r>
              <a:rPr lang="en-US" dirty="0" smtClean="0">
                <a:latin typeface="Tahoma" pitchFamily="34" charset="0"/>
              </a:rPr>
              <a:t>, </a:t>
            </a:r>
          </a:p>
          <a:p>
            <a:pPr lvl="2"/>
            <a:r>
              <a:rPr lang="en-US" dirty="0" err="1" smtClean="0">
                <a:latin typeface="Tahoma" pitchFamily="34" charset="0"/>
              </a:rPr>
              <a:t>Karena</a:t>
            </a:r>
            <a:r>
              <a:rPr lang="en-US" dirty="0" smtClean="0">
                <a:latin typeface="Tahoma" pitchFamily="34" charset="0"/>
              </a:rPr>
              <a:t> </a:t>
            </a:r>
            <a:r>
              <a:rPr lang="en-US" dirty="0" err="1" smtClean="0">
                <a:latin typeface="Tahoma" pitchFamily="34" charset="0"/>
              </a:rPr>
              <a:t>ada</a:t>
            </a:r>
            <a:r>
              <a:rPr lang="en-US" dirty="0" smtClean="0">
                <a:latin typeface="Tahoma" pitchFamily="34" charset="0"/>
              </a:rPr>
              <a:t> </a:t>
            </a:r>
            <a:r>
              <a:rPr lang="en-US" dirty="0" err="1" smtClean="0">
                <a:latin typeface="Tahoma" pitchFamily="34" charset="0"/>
              </a:rPr>
              <a:t>pedoman</a:t>
            </a:r>
            <a:r>
              <a:rPr lang="en-US" dirty="0" smtClean="0">
                <a:latin typeface="Tahoma" pitchFamily="34" charset="0"/>
              </a:rPr>
              <a:t> </a:t>
            </a:r>
            <a:r>
              <a:rPr lang="en-US" dirty="0" err="1" smtClean="0">
                <a:latin typeface="Tahoma" pitchFamily="34" charset="0"/>
              </a:rPr>
              <a:t>dasar</a:t>
            </a:r>
            <a:r>
              <a:rPr lang="en-US" dirty="0" smtClean="0">
                <a:latin typeface="Tahoma" pitchFamily="34" charset="0"/>
              </a:rPr>
              <a:t> </a:t>
            </a:r>
            <a:r>
              <a:rPr lang="en-US" dirty="0" err="1" smtClean="0">
                <a:latin typeface="Tahoma" pitchFamily="34" charset="0"/>
              </a:rPr>
              <a:t>untuk</a:t>
            </a:r>
            <a:r>
              <a:rPr lang="en-US" dirty="0" smtClean="0">
                <a:latin typeface="Tahoma" pitchFamily="34" charset="0"/>
              </a:rPr>
              <a:t> </a:t>
            </a:r>
            <a:r>
              <a:rPr lang="en-US" dirty="0" err="1" smtClean="0">
                <a:latin typeface="Tahoma" pitchFamily="34" charset="0"/>
              </a:rPr>
              <a:t>diikuti</a:t>
            </a:r>
            <a:r>
              <a:rPr lang="en-US" dirty="0" smtClean="0">
                <a:latin typeface="Tahoma" pitchFamily="34" charset="0"/>
              </a:rPr>
              <a:t> </a:t>
            </a:r>
            <a:r>
              <a:rPr lang="en-US" dirty="0" err="1" smtClean="0">
                <a:latin typeface="Tahoma" pitchFamily="34" charset="0"/>
              </a:rPr>
              <a:t>selama</a:t>
            </a:r>
            <a:r>
              <a:rPr lang="en-US" dirty="0" smtClean="0">
                <a:latin typeface="Tahoma" pitchFamily="34" charset="0"/>
              </a:rPr>
              <a:t> </a:t>
            </a:r>
            <a:r>
              <a:rPr lang="en-US" dirty="0" err="1" smtClean="0">
                <a:latin typeface="Tahoma" pitchFamily="34" charset="0"/>
              </a:rPr>
              <a:t>menulis</a:t>
            </a:r>
            <a:r>
              <a:rPr lang="en-US" dirty="0" smtClean="0">
                <a:latin typeface="Tahoma" pitchFamily="34" charset="0"/>
              </a:rPr>
              <a:t> proposal</a:t>
            </a:r>
          </a:p>
          <a:p>
            <a:pPr lvl="2"/>
            <a:r>
              <a:rPr lang="en-US" dirty="0" err="1" smtClean="0">
                <a:latin typeface="Tahoma" pitchFamily="34" charset="0"/>
              </a:rPr>
              <a:t>Kalau</a:t>
            </a:r>
            <a:r>
              <a:rPr lang="en-US" dirty="0" smtClean="0">
                <a:latin typeface="Tahoma" pitchFamily="34" charset="0"/>
              </a:rPr>
              <a:t> </a:t>
            </a:r>
            <a:r>
              <a:rPr lang="en-US" dirty="0" err="1" smtClean="0">
                <a:latin typeface="Tahoma" pitchFamily="34" charset="0"/>
              </a:rPr>
              <a:t>tahu</a:t>
            </a:r>
            <a:r>
              <a:rPr lang="en-US" dirty="0" smtClean="0">
                <a:latin typeface="Tahoma" pitchFamily="34" charset="0"/>
              </a:rPr>
              <a:t> </a:t>
            </a:r>
            <a:r>
              <a:rPr lang="en-US" dirty="0" err="1" smtClean="0">
                <a:latin typeface="Tahoma" pitchFamily="34" charset="0"/>
              </a:rPr>
              <a:t>Kiat</a:t>
            </a:r>
            <a:r>
              <a:rPr lang="en-US" dirty="0" smtClean="0">
                <a:latin typeface="Tahoma" pitchFamily="34" charset="0"/>
              </a:rPr>
              <a:t> </a:t>
            </a:r>
            <a:r>
              <a:rPr lang="en-US" dirty="0" err="1" smtClean="0">
                <a:latin typeface="Tahoma" pitchFamily="34" charset="0"/>
              </a:rPr>
              <a:t>nya</a:t>
            </a:r>
            <a:r>
              <a:rPr lang="en-US" dirty="0" smtClean="0">
                <a:latin typeface="Tahoma" pitchFamily="34" charset="0"/>
              </a:rPr>
              <a:t> (</a:t>
            </a:r>
            <a:r>
              <a:rPr lang="en-US" dirty="0" err="1" smtClean="0">
                <a:latin typeface="Tahoma" pitchFamily="34" charset="0"/>
              </a:rPr>
              <a:t>Kiat</a:t>
            </a:r>
            <a:r>
              <a:rPr lang="en-US" dirty="0" smtClean="0">
                <a:latin typeface="Tahoma" pitchFamily="34" charset="0"/>
              </a:rPr>
              <a:t> = </a:t>
            </a:r>
            <a:r>
              <a:rPr lang="en-US" dirty="0" err="1" smtClean="0">
                <a:latin typeface="Tahoma" pitchFamily="34" charset="0"/>
              </a:rPr>
              <a:t>akal</a:t>
            </a:r>
            <a:r>
              <a:rPr lang="en-US" dirty="0" smtClean="0">
                <a:latin typeface="Tahoma" pitchFamily="34" charset="0"/>
              </a:rPr>
              <a:t>, </a:t>
            </a:r>
            <a:r>
              <a:rPr lang="en-US" dirty="0" err="1" smtClean="0">
                <a:latin typeface="Tahoma" pitchFamily="34" charset="0"/>
              </a:rPr>
              <a:t>cara</a:t>
            </a:r>
            <a:r>
              <a:rPr lang="en-US" dirty="0" smtClean="0">
                <a:latin typeface="Tahoma" pitchFamily="34" charset="0"/>
              </a:rPr>
              <a:t>, </a:t>
            </a:r>
            <a:r>
              <a:rPr lang="en-US" dirty="0" err="1" smtClean="0">
                <a:latin typeface="Tahoma" pitchFamily="34" charset="0"/>
              </a:rPr>
              <a:t>seni</a:t>
            </a:r>
            <a:r>
              <a:rPr lang="en-US" dirty="0" smtClean="0">
                <a:latin typeface="Tahoma" pitchFamily="34" charset="0"/>
              </a:rPr>
              <a:t>)</a:t>
            </a:r>
          </a:p>
          <a:p>
            <a:r>
              <a:rPr lang="en-US" sz="2800" b="1" dirty="0" smtClean="0">
                <a:latin typeface="Tahoma" pitchFamily="34" charset="0"/>
              </a:rPr>
              <a:t>MODAL UTAMA?</a:t>
            </a:r>
          </a:p>
          <a:p>
            <a:pPr lvl="1"/>
            <a:r>
              <a:rPr lang="en-US" dirty="0" err="1" smtClean="0">
                <a:latin typeface="Tahoma" pitchFamily="34" charset="0"/>
              </a:rPr>
              <a:t>Motivasi</a:t>
            </a:r>
            <a:r>
              <a:rPr lang="en-US" dirty="0" smtClean="0">
                <a:latin typeface="Tahoma" pitchFamily="34" charset="0"/>
              </a:rPr>
              <a:t> </a:t>
            </a:r>
            <a:r>
              <a:rPr lang="en-US" dirty="0" smtClean="0">
                <a:latin typeface="Tahoma" pitchFamily="34" charset="0"/>
                <a:sym typeface="Wingdings" pitchFamily="2" charset="2"/>
              </a:rPr>
              <a:t></a:t>
            </a:r>
            <a:r>
              <a:rPr lang="en-US" dirty="0" smtClean="0">
                <a:latin typeface="Tahoma" pitchFamily="34" charset="0"/>
              </a:rPr>
              <a:t> </a:t>
            </a:r>
            <a:r>
              <a:rPr lang="en-US" dirty="0" err="1" smtClean="0">
                <a:latin typeface="Tahoma" pitchFamily="34" charset="0"/>
              </a:rPr>
              <a:t>Sukses</a:t>
            </a:r>
            <a:r>
              <a:rPr lang="en-US" dirty="0" smtClean="0">
                <a:latin typeface="Tahoma" pitchFamily="34" charset="0"/>
              </a:rPr>
              <a:t> </a:t>
            </a:r>
            <a:r>
              <a:rPr lang="en-US" dirty="0" err="1" smtClean="0">
                <a:latin typeface="Tahoma" pitchFamily="34" charset="0"/>
              </a:rPr>
              <a:t>harus</a:t>
            </a:r>
            <a:r>
              <a:rPr lang="en-US" dirty="0" smtClean="0">
                <a:latin typeface="Tahoma" pitchFamily="34" charset="0"/>
              </a:rPr>
              <a:t> </a:t>
            </a:r>
            <a:r>
              <a:rPr lang="en-US" dirty="0" err="1" smtClean="0">
                <a:latin typeface="Tahoma" pitchFamily="34" charset="0"/>
              </a:rPr>
              <a:t>dibayar</a:t>
            </a:r>
            <a:r>
              <a:rPr lang="en-US" dirty="0" smtClean="0">
                <a:latin typeface="Tahoma" pitchFamily="34" charset="0"/>
              </a:rPr>
              <a:t> </a:t>
            </a:r>
            <a:r>
              <a:rPr lang="en-US" dirty="0" err="1" smtClean="0">
                <a:latin typeface="Tahoma" pitchFamily="34" charset="0"/>
              </a:rPr>
              <a:t>tunai</a:t>
            </a:r>
            <a:r>
              <a:rPr lang="en-US" dirty="0" smtClean="0">
                <a:latin typeface="Tahoma" pitchFamily="34" charset="0"/>
              </a:rPr>
              <a:t> </a:t>
            </a:r>
            <a:r>
              <a:rPr lang="en-US" dirty="0" err="1" smtClean="0">
                <a:latin typeface="Tahoma" pitchFamily="34" charset="0"/>
              </a:rPr>
              <a:t>dimuka</a:t>
            </a:r>
            <a:r>
              <a:rPr lang="en-US" dirty="0" smtClean="0">
                <a:latin typeface="Tahoma" pitchFamily="34" charset="0"/>
              </a:rPr>
              <a:t>, </a:t>
            </a:r>
            <a:r>
              <a:rPr lang="en-US" dirty="0" err="1" smtClean="0">
                <a:latin typeface="Tahoma" pitchFamily="34" charset="0"/>
              </a:rPr>
              <a:t>tidak</a:t>
            </a:r>
            <a:r>
              <a:rPr lang="en-US" dirty="0" smtClean="0">
                <a:latin typeface="Tahoma" pitchFamily="34" charset="0"/>
              </a:rPr>
              <a:t> </a:t>
            </a:r>
            <a:r>
              <a:rPr lang="en-US" dirty="0" err="1" smtClean="0">
                <a:latin typeface="Tahoma" pitchFamily="34" charset="0"/>
              </a:rPr>
              <a:t>bisa</a:t>
            </a:r>
            <a:r>
              <a:rPr lang="en-US" dirty="0" smtClean="0">
                <a:latin typeface="Tahoma" pitchFamily="34" charset="0"/>
              </a:rPr>
              <a:t> </a:t>
            </a:r>
            <a:r>
              <a:rPr lang="en-US" dirty="0" err="1" smtClean="0">
                <a:latin typeface="Tahoma" pitchFamily="34" charset="0"/>
              </a:rPr>
              <a:t>diangsur</a:t>
            </a:r>
            <a:endParaRPr lang="en-US" sz="2400" dirty="0" smtClean="0">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7339" y="457200"/>
            <a:ext cx="8915400" cy="1100138"/>
          </a:xfrm>
        </p:spPr>
        <p:txBody>
          <a:bodyPr/>
          <a:lstStyle/>
          <a:p>
            <a:pPr eaLnBrk="1" hangingPunct="1"/>
            <a:r>
              <a:rPr lang="en-US" sz="3800" b="1" dirty="0" err="1" smtClean="0">
                <a:solidFill>
                  <a:srgbClr val="66FF33"/>
                </a:solidFill>
                <a:latin typeface="Trebuchet MS" pitchFamily="34" charset="0"/>
              </a:rPr>
              <a:t>Proses</a:t>
            </a:r>
            <a:r>
              <a:rPr lang="en-US" sz="3800" b="1" dirty="0" smtClean="0">
                <a:solidFill>
                  <a:srgbClr val="66FF33"/>
                </a:solidFill>
                <a:latin typeface="Trebuchet MS" pitchFamily="34" charset="0"/>
              </a:rPr>
              <a:t> </a:t>
            </a:r>
            <a:r>
              <a:rPr lang="en-US" sz="3800" b="1" dirty="0" err="1" smtClean="0">
                <a:solidFill>
                  <a:srgbClr val="66FF33"/>
                </a:solidFill>
                <a:latin typeface="Trebuchet MS" pitchFamily="34" charset="0"/>
              </a:rPr>
              <a:t>Seleksi</a:t>
            </a:r>
            <a:r>
              <a:rPr lang="en-US" sz="3800" b="1" dirty="0" smtClean="0">
                <a:solidFill>
                  <a:srgbClr val="66FF33"/>
                </a:solidFill>
                <a:latin typeface="Trebuchet MS" pitchFamily="34" charset="0"/>
              </a:rPr>
              <a:t> Proposal IRN</a:t>
            </a:r>
          </a:p>
        </p:txBody>
      </p:sp>
      <p:sp>
        <p:nvSpPr>
          <p:cNvPr id="6147" name="Rectangle 3"/>
          <p:cNvSpPr>
            <a:spLocks noGrp="1" noChangeArrowheads="1"/>
          </p:cNvSpPr>
          <p:nvPr>
            <p:ph type="body" idx="1"/>
          </p:nvPr>
        </p:nvSpPr>
        <p:spPr>
          <a:xfrm>
            <a:off x="584730" y="1628775"/>
            <a:ext cx="8368506" cy="4495800"/>
          </a:xfrm>
        </p:spPr>
        <p:txBody>
          <a:bodyPr/>
          <a:lstStyle/>
          <a:p>
            <a:pPr eaLnBrk="1" hangingPunct="1">
              <a:lnSpc>
                <a:spcPct val="90000"/>
              </a:lnSpc>
              <a:spcBef>
                <a:spcPct val="30000"/>
              </a:spcBef>
            </a:pPr>
            <a:r>
              <a:rPr lang="en-US" b="1" dirty="0" err="1" smtClean="0">
                <a:latin typeface="Trebuchet MS" pitchFamily="34" charset="0"/>
              </a:rPr>
              <a:t>Seleksi</a:t>
            </a:r>
            <a:r>
              <a:rPr lang="en-US" b="1" dirty="0" smtClean="0">
                <a:latin typeface="Trebuchet MS" pitchFamily="34" charset="0"/>
              </a:rPr>
              <a:t> </a:t>
            </a:r>
            <a:r>
              <a:rPr lang="en-US" b="1" dirty="0" err="1" smtClean="0">
                <a:latin typeface="Trebuchet MS" pitchFamily="34" charset="0"/>
              </a:rPr>
              <a:t>Administrasi</a:t>
            </a:r>
            <a:endParaRPr lang="en-US" b="1" dirty="0" smtClean="0">
              <a:latin typeface="Trebuchet MS" pitchFamily="34" charset="0"/>
            </a:endParaRPr>
          </a:p>
          <a:p>
            <a:pPr lvl="1" eaLnBrk="1" hangingPunct="1">
              <a:lnSpc>
                <a:spcPct val="90000"/>
              </a:lnSpc>
              <a:spcBef>
                <a:spcPct val="30000"/>
              </a:spcBef>
            </a:pPr>
            <a:r>
              <a:rPr lang="en-US" dirty="0" err="1" smtClean="0">
                <a:latin typeface="Trebuchet MS" pitchFamily="34" charset="0"/>
              </a:rPr>
              <a:t>Persyaratan</a:t>
            </a:r>
            <a:r>
              <a:rPr lang="en-US" dirty="0" smtClean="0">
                <a:latin typeface="Trebuchet MS" pitchFamily="34" charset="0"/>
              </a:rPr>
              <a:t> </a:t>
            </a:r>
            <a:r>
              <a:rPr lang="en-US" dirty="0" err="1" smtClean="0">
                <a:latin typeface="Trebuchet MS" pitchFamily="34" charset="0"/>
              </a:rPr>
              <a:t>administrasi</a:t>
            </a:r>
            <a:r>
              <a:rPr lang="en-US" dirty="0" smtClean="0">
                <a:latin typeface="Trebuchet MS" pitchFamily="34" charset="0"/>
              </a:rPr>
              <a:t>, format proposal, </a:t>
            </a:r>
            <a:r>
              <a:rPr lang="en-US" dirty="0" err="1" smtClean="0">
                <a:latin typeface="Trebuchet MS" pitchFamily="34" charset="0"/>
              </a:rPr>
              <a:t>kesesuaian</a:t>
            </a:r>
            <a:r>
              <a:rPr lang="en-US" dirty="0" smtClean="0">
                <a:latin typeface="Trebuchet MS" pitchFamily="34" charset="0"/>
              </a:rPr>
              <a:t> program, </a:t>
            </a:r>
            <a:r>
              <a:rPr lang="en-US" dirty="0" err="1" smtClean="0">
                <a:latin typeface="Trebuchet MS" pitchFamily="34" charset="0"/>
              </a:rPr>
              <a:t>kelayakan</a:t>
            </a:r>
            <a:r>
              <a:rPr lang="en-US" dirty="0" smtClean="0">
                <a:latin typeface="Trebuchet MS" pitchFamily="34" charset="0"/>
              </a:rPr>
              <a:t> </a:t>
            </a:r>
            <a:r>
              <a:rPr lang="en-US" dirty="0" err="1" smtClean="0">
                <a:latin typeface="Trebuchet MS" pitchFamily="34" charset="0"/>
              </a:rPr>
              <a:t>biaya</a:t>
            </a:r>
            <a:endParaRPr lang="en-US" dirty="0" smtClean="0">
              <a:latin typeface="Trebuchet MS" pitchFamily="34" charset="0"/>
            </a:endParaRPr>
          </a:p>
          <a:p>
            <a:pPr eaLnBrk="1" hangingPunct="1">
              <a:lnSpc>
                <a:spcPct val="90000"/>
              </a:lnSpc>
              <a:spcBef>
                <a:spcPct val="30000"/>
              </a:spcBef>
            </a:pPr>
            <a:r>
              <a:rPr lang="en-US" b="1" dirty="0" err="1" smtClean="0">
                <a:latin typeface="Trebuchet MS" pitchFamily="34" charset="0"/>
              </a:rPr>
              <a:t>Seleksi</a:t>
            </a:r>
            <a:r>
              <a:rPr lang="en-US" b="1" dirty="0" smtClean="0">
                <a:latin typeface="Trebuchet MS" pitchFamily="34" charset="0"/>
              </a:rPr>
              <a:t> </a:t>
            </a:r>
            <a:r>
              <a:rPr lang="en-US" b="1" dirty="0" err="1" smtClean="0">
                <a:latin typeface="Trebuchet MS" pitchFamily="34" charset="0"/>
              </a:rPr>
              <a:t>Substansi</a:t>
            </a:r>
            <a:endParaRPr lang="en-US" b="1" dirty="0" smtClean="0">
              <a:latin typeface="Trebuchet MS" pitchFamily="34" charset="0"/>
            </a:endParaRPr>
          </a:p>
          <a:p>
            <a:pPr lvl="1" eaLnBrk="1" hangingPunct="1">
              <a:lnSpc>
                <a:spcPct val="90000"/>
              </a:lnSpc>
              <a:spcBef>
                <a:spcPct val="30000"/>
              </a:spcBef>
            </a:pPr>
            <a:r>
              <a:rPr lang="en-US" dirty="0" smtClean="0">
                <a:latin typeface="Trebuchet MS" pitchFamily="34" charset="0"/>
              </a:rPr>
              <a:t>Desk evaluation </a:t>
            </a:r>
            <a:r>
              <a:rPr lang="en-US" dirty="0" err="1" smtClean="0">
                <a:latin typeface="Trebuchet MS" pitchFamily="34" charset="0"/>
              </a:rPr>
              <a:t>oleh</a:t>
            </a:r>
            <a:r>
              <a:rPr lang="en-US" dirty="0" smtClean="0">
                <a:latin typeface="Trebuchet MS" pitchFamily="34" charset="0"/>
              </a:rPr>
              <a:t> </a:t>
            </a:r>
            <a:r>
              <a:rPr lang="en-US" dirty="0" err="1" smtClean="0">
                <a:latin typeface="Trebuchet MS" pitchFamily="34" charset="0"/>
              </a:rPr>
              <a:t>tim</a:t>
            </a:r>
            <a:r>
              <a:rPr lang="en-US" dirty="0" smtClean="0">
                <a:latin typeface="Trebuchet MS" pitchFamily="34" charset="0"/>
              </a:rPr>
              <a:t> </a:t>
            </a:r>
            <a:r>
              <a:rPr lang="en-US" dirty="0" err="1" smtClean="0">
                <a:latin typeface="Trebuchet MS" pitchFamily="34" charset="0"/>
              </a:rPr>
              <a:t>penilai</a:t>
            </a:r>
            <a:r>
              <a:rPr lang="en-US" dirty="0" smtClean="0">
                <a:latin typeface="Trebuchet MS" pitchFamily="34" charset="0"/>
              </a:rPr>
              <a:t> IRN</a:t>
            </a:r>
          </a:p>
          <a:p>
            <a:pPr lvl="1" eaLnBrk="1" hangingPunct="1">
              <a:lnSpc>
                <a:spcPct val="90000"/>
              </a:lnSpc>
              <a:spcBef>
                <a:spcPct val="30000"/>
              </a:spcBef>
            </a:pPr>
            <a:r>
              <a:rPr lang="en-US" dirty="0" err="1" smtClean="0">
                <a:latin typeface="Trebuchet MS" pitchFamily="34" charset="0"/>
              </a:rPr>
              <a:t>Presentasi</a:t>
            </a:r>
            <a:r>
              <a:rPr lang="en-US" dirty="0" smtClean="0">
                <a:latin typeface="Trebuchet MS" pitchFamily="34" charset="0"/>
              </a:rPr>
              <a:t> </a:t>
            </a:r>
            <a:r>
              <a:rPr lang="en-US" dirty="0" err="1" smtClean="0">
                <a:latin typeface="Trebuchet MS" pitchFamily="34" charset="0"/>
              </a:rPr>
              <a:t>di</a:t>
            </a:r>
            <a:r>
              <a:rPr lang="en-US" dirty="0" smtClean="0">
                <a:latin typeface="Trebuchet MS" pitchFamily="34" charset="0"/>
              </a:rPr>
              <a:t> </a:t>
            </a:r>
            <a:r>
              <a:rPr lang="en-US" dirty="0" err="1" smtClean="0">
                <a:latin typeface="Trebuchet MS" pitchFamily="34" charset="0"/>
              </a:rPr>
              <a:t>hadapan</a:t>
            </a:r>
            <a:r>
              <a:rPr lang="en-US" dirty="0" smtClean="0">
                <a:latin typeface="Trebuchet MS" pitchFamily="34" charset="0"/>
              </a:rPr>
              <a:t> </a:t>
            </a:r>
            <a:r>
              <a:rPr lang="en-US" dirty="0" err="1" smtClean="0">
                <a:latin typeface="Trebuchet MS" pitchFamily="34" charset="0"/>
              </a:rPr>
              <a:t>tim</a:t>
            </a:r>
            <a:r>
              <a:rPr lang="en-US" dirty="0" smtClean="0">
                <a:latin typeface="Trebuchet MS" pitchFamily="34" charset="0"/>
              </a:rPr>
              <a:t> </a:t>
            </a:r>
            <a:r>
              <a:rPr lang="en-US" dirty="0" err="1" smtClean="0">
                <a:latin typeface="Trebuchet MS" pitchFamily="34" charset="0"/>
              </a:rPr>
              <a:t>penilai</a:t>
            </a:r>
            <a:r>
              <a:rPr lang="en-US" dirty="0" smtClean="0">
                <a:latin typeface="Trebuchet MS" pitchFamily="34" charset="0"/>
              </a:rPr>
              <a:t> IRN, </a:t>
            </a:r>
            <a:r>
              <a:rPr lang="en-US" dirty="0" err="1" smtClean="0">
                <a:latin typeface="Trebuchet MS" pitchFamily="34" charset="0"/>
              </a:rPr>
              <a:t>bagi</a:t>
            </a:r>
            <a:r>
              <a:rPr lang="en-US" dirty="0" smtClean="0">
                <a:latin typeface="Trebuchet MS" pitchFamily="34" charset="0"/>
              </a:rPr>
              <a:t> yang </a:t>
            </a:r>
            <a:r>
              <a:rPr lang="en-US" dirty="0" err="1" smtClean="0">
                <a:latin typeface="Trebuchet MS" pitchFamily="34" charset="0"/>
              </a:rPr>
              <a:t>lolos</a:t>
            </a:r>
            <a:r>
              <a:rPr lang="en-US" dirty="0" smtClean="0">
                <a:latin typeface="Trebuchet MS" pitchFamily="34" charset="0"/>
              </a:rPr>
              <a:t> </a:t>
            </a:r>
            <a:r>
              <a:rPr lang="en-US" i="1" dirty="0" smtClean="0">
                <a:latin typeface="Trebuchet MS" pitchFamily="34" charset="0"/>
              </a:rPr>
              <a:t>desk evaluation </a:t>
            </a:r>
            <a:r>
              <a:rPr lang="en-US" dirty="0" smtClean="0">
                <a:latin typeface="Trebuchet MS" pitchFamily="34" charset="0"/>
              </a:rPr>
              <a:t>(</a:t>
            </a:r>
            <a:r>
              <a:rPr lang="en-US" dirty="0" err="1" smtClean="0">
                <a:latin typeface="Trebuchet MS" pitchFamily="34" charset="0"/>
              </a:rPr>
              <a:t>jika</a:t>
            </a:r>
            <a:r>
              <a:rPr lang="en-US" dirty="0" smtClean="0">
                <a:latin typeface="Trebuchet MS" pitchFamily="34" charset="0"/>
              </a:rPr>
              <a:t> </a:t>
            </a:r>
            <a:r>
              <a:rPr lang="en-US" dirty="0" err="1" smtClean="0">
                <a:latin typeface="Trebuchet MS" pitchFamily="34" charset="0"/>
              </a:rPr>
              <a:t>diperlukan</a:t>
            </a:r>
            <a:r>
              <a:rPr lang="en-US" dirty="0" smtClean="0">
                <a:latin typeface="Trebuchet MS" pitchFamily="34" charset="0"/>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solidFill>
                  <a:srgbClr val="66FF33"/>
                </a:solidFill>
              </a:rPr>
              <a:t>Pendahuluan</a:t>
            </a:r>
            <a:endParaRPr lang="id-ID" b="1" dirty="0">
              <a:solidFill>
                <a:srgbClr val="66FF33"/>
              </a:solidFill>
            </a:endParaRPr>
          </a:p>
        </p:txBody>
      </p:sp>
      <p:sp>
        <p:nvSpPr>
          <p:cNvPr id="3" name="Content Placeholder 2"/>
          <p:cNvSpPr>
            <a:spLocks noGrp="1"/>
          </p:cNvSpPr>
          <p:nvPr>
            <p:ph idx="1"/>
          </p:nvPr>
        </p:nvSpPr>
        <p:spPr>
          <a:xfrm>
            <a:off x="386921" y="1357299"/>
            <a:ext cx="8915400" cy="4525963"/>
          </a:xfrm>
        </p:spPr>
        <p:txBody>
          <a:bodyPr/>
          <a:lstStyle/>
          <a:p>
            <a:r>
              <a:rPr lang="id-ID" sz="2800" b="1" dirty="0" smtClean="0">
                <a:latin typeface="Calibri" pitchFamily="34" charset="0"/>
                <a:cs typeface="Calibri" pitchFamily="34" charset="0"/>
              </a:rPr>
              <a:t>Latar belakang</a:t>
            </a:r>
            <a:endParaRPr lang="en-US" sz="2800" b="1" dirty="0" smtClean="0">
              <a:latin typeface="Calibri" pitchFamily="34" charset="0"/>
              <a:cs typeface="Calibri" pitchFamily="34" charset="0"/>
            </a:endParaRPr>
          </a:p>
          <a:p>
            <a:pPr marL="800100" lvl="1" eaLnBrk="1" hangingPunct="1">
              <a:spcBef>
                <a:spcPct val="0"/>
              </a:spcBef>
              <a:spcAft>
                <a:spcPts val="1200"/>
              </a:spcAft>
            </a:pPr>
            <a:r>
              <a:rPr lang="id-ID" sz="2400" dirty="0" smtClean="0">
                <a:latin typeface="Calibri" pitchFamily="34" charset="0"/>
                <a:cs typeface="Calibri" pitchFamily="34" charset="0"/>
              </a:rPr>
              <a:t>jelaskan alasan logis mengapa topik</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atau permasalahan tersebut menarik dan penting untuk diteliti.</a:t>
            </a:r>
            <a:r>
              <a:rPr lang="en-US" sz="2400" dirty="0" smtClean="0">
                <a:latin typeface="Calibri" pitchFamily="34" charset="0"/>
                <a:cs typeface="Calibri" pitchFamily="34" charset="0"/>
              </a:rPr>
              <a:t> </a:t>
            </a:r>
          </a:p>
          <a:p>
            <a:pPr marL="800100" lvl="1" eaLnBrk="1" hangingPunct="1">
              <a:spcBef>
                <a:spcPct val="0"/>
              </a:spcBef>
              <a:spcAft>
                <a:spcPts val="1200"/>
              </a:spcAft>
            </a:pPr>
            <a:r>
              <a:rPr lang="en-US" sz="2400" dirty="0" err="1" smtClean="0">
                <a:latin typeface="Calibri" pitchFamily="34" charset="0"/>
                <a:cs typeface="Calibri" pitchFamily="34" charset="0"/>
              </a:rPr>
              <a:t>Sebaiknya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uraikan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juga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isu</a:t>
            </a:r>
            <a:r>
              <a:rPr lang="en-US" sz="2400" dirty="0" smtClean="0">
                <a:latin typeface="Calibri" pitchFamily="34" charset="0"/>
                <a:cs typeface="Calibri" pitchFamily="34" charset="0"/>
              </a:rPr>
              <a:t>/</a:t>
            </a:r>
            <a:r>
              <a:rPr lang="en-US" sz="2400" dirty="0" err="1" smtClean="0">
                <a:latin typeface="Calibri" pitchFamily="34" charset="0"/>
                <a:cs typeface="Calibri" pitchFamily="34" charset="0"/>
              </a:rPr>
              <a:t>kebijakan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informasi</a:t>
            </a:r>
            <a:r>
              <a:rPr lang="en-US" sz="2400" dirty="0" smtClean="0">
                <a:latin typeface="Calibri" pitchFamily="34" charset="0"/>
                <a:cs typeface="Calibri" pitchFamily="34" charset="0"/>
              </a:rPr>
              <a:t>) yang </a:t>
            </a:r>
            <a:r>
              <a:rPr lang="en-US" sz="2400" dirty="0" err="1" smtClean="0">
                <a:latin typeface="Calibri" pitchFamily="34" charset="0"/>
                <a:cs typeface="Calibri" pitchFamily="34" charset="0"/>
              </a:rPr>
              <a:t>pernah</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dilakukan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serta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kendala</a:t>
            </a:r>
            <a:r>
              <a:rPr lang="en-US" sz="2400" dirty="0" smtClean="0">
                <a:latin typeface="Calibri" pitchFamily="34" charset="0"/>
                <a:cs typeface="Calibri" pitchFamily="34" charset="0"/>
              </a:rPr>
              <a:t> yang </a:t>
            </a:r>
            <a:r>
              <a:rPr lang="en-US" sz="2400" dirty="0" err="1" smtClean="0">
                <a:latin typeface="Calibri" pitchFamily="34" charset="0"/>
                <a:cs typeface="Calibri" pitchFamily="34" charset="0"/>
              </a:rPr>
              <a:t>ada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sehingga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perlu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dilakukan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Penelitian</a:t>
            </a:r>
            <a:r>
              <a:rPr lang="en-US" sz="2400" dirty="0" smtClean="0">
                <a:latin typeface="Calibri" pitchFamily="34" charset="0"/>
                <a:cs typeface="Calibri" pitchFamily="34" charset="0"/>
              </a:rPr>
              <a:t> yang </a:t>
            </a:r>
            <a:r>
              <a:rPr lang="en-US" sz="2400" dirty="0" err="1" smtClean="0">
                <a:latin typeface="Calibri" pitchFamily="34" charset="0"/>
                <a:cs typeface="Calibri" pitchFamily="34" charset="0"/>
              </a:rPr>
              <a:t>diusulkan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ini</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sym typeface="Wingdings" pitchFamily="2" charset="2"/>
              </a:rPr>
              <a:t> </a:t>
            </a:r>
            <a:r>
              <a:rPr lang="id-ID" sz="2400" dirty="0" smtClean="0">
                <a:latin typeface="Calibri" pitchFamily="34" charset="0"/>
                <a:cs typeface="Calibri" pitchFamily="34" charset="0"/>
              </a:rPr>
              <a:t>jelaskan persoalan yang perlu dipecahkan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atau pertanyaan yang perlu dijawab dengan Penelitian ini.</a:t>
            </a:r>
            <a:endParaRPr lang="en-US" sz="2400" dirty="0" smtClean="0">
              <a:latin typeface="Calibri" pitchFamily="34" charset="0"/>
              <a:cs typeface="Calibri" pitchFamily="34" charset="0"/>
            </a:endParaRPr>
          </a:p>
          <a:p>
            <a:r>
              <a:rPr lang="id-ID" sz="2800" b="1" dirty="0" smtClean="0">
                <a:latin typeface="Calibri" pitchFamily="34" charset="0"/>
                <a:cs typeface="Calibri" pitchFamily="34" charset="0"/>
              </a:rPr>
              <a:t>Perumusan masalah</a:t>
            </a:r>
            <a:endParaRPr lang="en-US" sz="2800" b="1" dirty="0" smtClean="0">
              <a:latin typeface="Calibri" pitchFamily="34" charset="0"/>
              <a:cs typeface="Calibri" pitchFamily="34" charset="0"/>
            </a:endParaRPr>
          </a:p>
          <a:p>
            <a:pPr lvl="1"/>
            <a:r>
              <a:rPr lang="en-US" sz="2400" dirty="0" err="1" smtClean="0">
                <a:latin typeface="Calibri" pitchFamily="34" charset="0"/>
                <a:cs typeface="Calibri" pitchFamily="34" charset="0"/>
              </a:rPr>
              <a:t>Permasalahan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jelas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fokus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bukan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ulangan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Penelitian</a:t>
            </a:r>
            <a:r>
              <a:rPr lang="en-US" sz="2400" dirty="0" smtClean="0">
                <a:latin typeface="Calibri" pitchFamily="34" charset="0"/>
                <a:cs typeface="Calibri" pitchFamily="34" charset="0"/>
              </a:rPr>
              <a:t> / </a:t>
            </a:r>
            <a:r>
              <a:rPr lang="en-US" sz="2400" dirty="0" err="1" smtClean="0">
                <a:latin typeface="Calibri" pitchFamily="34" charset="0"/>
                <a:cs typeface="Calibri" pitchFamily="34" charset="0"/>
              </a:rPr>
              <a:t>skripsi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sebelumnya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lebih</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baik</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jika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merupakan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pengembangan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skripsi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mahasiswa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sebelumnya</a:t>
            </a:r>
            <a:r>
              <a:rPr lang="en-US" sz="2400" dirty="0" smtClean="0">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solidFill>
                  <a:srgbClr val="66FF33"/>
                </a:solidFill>
              </a:rPr>
              <a:t>Pendahuluan</a:t>
            </a:r>
            <a:endParaRPr lang="id-ID" dirty="0">
              <a:solidFill>
                <a:srgbClr val="66FF33"/>
              </a:solidFill>
            </a:endParaRPr>
          </a:p>
        </p:txBody>
      </p:sp>
      <p:sp>
        <p:nvSpPr>
          <p:cNvPr id="3" name="Content Placeholder 2"/>
          <p:cNvSpPr>
            <a:spLocks noGrp="1"/>
          </p:cNvSpPr>
          <p:nvPr>
            <p:ph idx="1"/>
          </p:nvPr>
        </p:nvSpPr>
        <p:spPr>
          <a:xfrm>
            <a:off x="464312" y="1428737"/>
            <a:ext cx="8915400" cy="4525963"/>
          </a:xfrm>
        </p:spPr>
        <p:txBody>
          <a:bodyPr/>
          <a:lstStyle/>
          <a:p>
            <a:r>
              <a:rPr lang="id-ID" sz="2400" b="1" dirty="0" smtClean="0">
                <a:latin typeface="Calibri" pitchFamily="34" charset="0"/>
                <a:cs typeface="Calibri" pitchFamily="34" charset="0"/>
              </a:rPr>
              <a:t>Tujuan </a:t>
            </a:r>
            <a:r>
              <a:rPr lang="en-US" sz="2400" b="1" dirty="0" smtClean="0">
                <a:latin typeface="Calibri" pitchFamily="34" charset="0"/>
                <a:cs typeface="Calibri" pitchFamily="34" charset="0"/>
              </a:rPr>
              <a:t>&amp; </a:t>
            </a:r>
            <a:r>
              <a:rPr lang="en-US" sz="2400" b="1" dirty="0" err="1" smtClean="0">
                <a:latin typeface="Calibri" pitchFamily="34" charset="0"/>
                <a:cs typeface="Calibri" pitchFamily="34" charset="0"/>
              </a:rPr>
              <a:t>Hipotesis</a:t>
            </a:r>
            <a:r>
              <a:rPr lang="en-US" sz="2400" b="1" dirty="0" smtClean="0">
                <a:latin typeface="Calibri" pitchFamily="34" charset="0"/>
                <a:cs typeface="Calibri" pitchFamily="34" charset="0"/>
              </a:rPr>
              <a:t> </a:t>
            </a:r>
          </a:p>
          <a:p>
            <a:pPr lvl="1">
              <a:spcBef>
                <a:spcPts val="300"/>
              </a:spcBef>
              <a:spcAft>
                <a:spcPts val="300"/>
              </a:spcAft>
            </a:pPr>
            <a:r>
              <a:rPr lang="id-ID" sz="2400" dirty="0" smtClean="0">
                <a:latin typeface="Calibri" pitchFamily="34" charset="0"/>
                <a:cs typeface="Calibri" pitchFamily="34" charset="0"/>
              </a:rPr>
              <a:t>jelaskan apa yang akan dicapai dengan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Penelitian yang diajukan.</a:t>
            </a:r>
            <a:endParaRPr lang="en-US" sz="2400" dirty="0" smtClean="0">
              <a:latin typeface="Calibri" pitchFamily="34" charset="0"/>
              <a:cs typeface="Calibri" pitchFamily="34" charset="0"/>
            </a:endParaRPr>
          </a:p>
          <a:p>
            <a:pPr lvl="1">
              <a:spcBef>
                <a:spcPts val="300"/>
              </a:spcBef>
              <a:spcAft>
                <a:spcPts val="300"/>
              </a:spcAft>
            </a:pPr>
            <a:r>
              <a:rPr lang="en-US" sz="2400" dirty="0" smtClean="0">
                <a:latin typeface="Calibri" pitchFamily="34" charset="0"/>
                <a:cs typeface="Calibri" pitchFamily="34" charset="0"/>
              </a:rPr>
              <a:t>HARUS </a:t>
            </a:r>
            <a:r>
              <a:rPr lang="en-US" sz="2400" dirty="0" err="1" smtClean="0">
                <a:latin typeface="Calibri" pitchFamily="34" charset="0"/>
                <a:cs typeface="Calibri" pitchFamily="34" charset="0"/>
              </a:rPr>
              <a:t>sinkron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dengan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judul</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topik</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Penelitian</a:t>
            </a:r>
            <a:endParaRPr lang="en-US" sz="2400" dirty="0" smtClean="0">
              <a:latin typeface="Calibri" pitchFamily="34" charset="0"/>
              <a:cs typeface="Calibri" pitchFamily="34" charset="0"/>
            </a:endParaRPr>
          </a:p>
          <a:p>
            <a:pPr lvl="1" eaLnBrk="1" hangingPunct="1">
              <a:spcBef>
                <a:spcPts val="300"/>
              </a:spcBef>
              <a:spcAft>
                <a:spcPts val="300"/>
              </a:spcAft>
            </a:pPr>
            <a:r>
              <a:rPr lang="en-US" sz="2400" dirty="0" err="1" smtClean="0">
                <a:latin typeface="Calibri" pitchFamily="34" charset="0"/>
                <a:cs typeface="Calibri" pitchFamily="34" charset="0"/>
              </a:rPr>
              <a:t>Hindari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kesan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bahwa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Hipotesis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muncul</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tiba-tiba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angan-angan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tetapi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muncul</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hasil</a:t>
            </a:r>
            <a:r>
              <a:rPr lang="en-US" sz="2400" dirty="0" smtClean="0">
                <a:latin typeface="Calibri" pitchFamily="34" charset="0"/>
                <a:cs typeface="Calibri" pitchFamily="34" charset="0"/>
              </a:rPr>
              <a:t> ‘review’ </a:t>
            </a:r>
            <a:r>
              <a:rPr lang="en-US" sz="2400" dirty="0" err="1" smtClean="0">
                <a:latin typeface="Calibri" pitchFamily="34" charset="0"/>
                <a:cs typeface="Calibri" pitchFamily="34" charset="0"/>
              </a:rPr>
              <a:t>Penelitian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terdahulu</a:t>
            </a:r>
            <a:endParaRPr lang="en-US" sz="2400" dirty="0" smtClean="0">
              <a:latin typeface="Calibri" pitchFamily="34" charset="0"/>
              <a:cs typeface="Calibri" pitchFamily="34" charset="0"/>
            </a:endParaRPr>
          </a:p>
          <a:p>
            <a:r>
              <a:rPr lang="fi-FI" sz="2400" b="1" dirty="0" smtClean="0">
                <a:latin typeface="Calibri" pitchFamily="34" charset="0"/>
                <a:cs typeface="Calibri" pitchFamily="34" charset="0"/>
              </a:rPr>
              <a:t>Manfaat Penelitian</a:t>
            </a:r>
          </a:p>
          <a:p>
            <a:pPr lvl="1"/>
            <a:r>
              <a:rPr lang="fi-FI" sz="2400" dirty="0" smtClean="0">
                <a:latin typeface="Calibri" pitchFamily="34" charset="0"/>
                <a:cs typeface="Calibri" pitchFamily="34" charset="0"/>
              </a:rPr>
              <a:t>kegunaan atau pentingnya </a:t>
            </a:r>
            <a:r>
              <a:rPr lang="id-ID" sz="2400" dirty="0" smtClean="0">
                <a:latin typeface="Calibri" pitchFamily="34" charset="0"/>
                <a:cs typeface="Calibri" pitchFamily="34" charset="0"/>
              </a:rPr>
              <a:t>Penelitian yang dilakukan, baik dalam hubungan dengan</a:t>
            </a:r>
            <a:r>
              <a:rPr lang="en-US" sz="2400" dirty="0" smtClean="0">
                <a:latin typeface="Calibri" pitchFamily="34" charset="0"/>
                <a:cs typeface="Calibri" pitchFamily="34" charset="0"/>
              </a:rPr>
              <a:t> </a:t>
            </a:r>
            <a:r>
              <a:rPr lang="fi-FI" sz="2400" dirty="0" smtClean="0">
                <a:latin typeface="Calibri" pitchFamily="34" charset="0"/>
                <a:cs typeface="Calibri" pitchFamily="34" charset="0"/>
              </a:rPr>
              <a:t>pengembangan keilmuan (teoritis) maupun bagi kepentingan </a:t>
            </a:r>
            <a:r>
              <a:rPr lang="id-ID" sz="2400" dirty="0" smtClean="0">
                <a:latin typeface="Calibri" pitchFamily="34" charset="0"/>
                <a:cs typeface="Calibri" pitchFamily="34" charset="0"/>
              </a:rPr>
              <a:t>praktis di masyarakat.</a:t>
            </a:r>
          </a:p>
          <a:p>
            <a:endParaRPr lang="id-ID"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6953" y="285750"/>
            <a:ext cx="9224963" cy="1143000"/>
          </a:xfrm>
        </p:spPr>
        <p:txBody>
          <a:bodyPr/>
          <a:lstStyle/>
          <a:p>
            <a:pPr algn="l" eaLnBrk="1" hangingPunct="1"/>
            <a:r>
              <a:rPr lang="en-US" sz="3200" b="1" dirty="0" err="1" smtClean="0">
                <a:solidFill>
                  <a:srgbClr val="66FF33"/>
                </a:solidFill>
                <a:latin typeface="Tahoma" pitchFamily="34" charset="0"/>
              </a:rPr>
              <a:t>Tinjauan</a:t>
            </a:r>
            <a:r>
              <a:rPr lang="en-US" sz="3200" b="1" dirty="0" smtClean="0">
                <a:solidFill>
                  <a:srgbClr val="66FF33"/>
                </a:solidFill>
                <a:latin typeface="Tahoma" pitchFamily="34" charset="0"/>
              </a:rPr>
              <a:t> </a:t>
            </a:r>
            <a:r>
              <a:rPr lang="en-US" sz="3200" b="1" dirty="0" err="1" smtClean="0">
                <a:solidFill>
                  <a:srgbClr val="66FF33"/>
                </a:solidFill>
                <a:latin typeface="Tahoma" pitchFamily="34" charset="0"/>
              </a:rPr>
              <a:t>Pustaka</a:t>
            </a:r>
            <a:endParaRPr lang="en-US" sz="3200" b="1" dirty="0" smtClean="0">
              <a:solidFill>
                <a:srgbClr val="66FF33"/>
              </a:solidFill>
              <a:latin typeface="Tahoma" pitchFamily="34" charset="0"/>
            </a:endParaRPr>
          </a:p>
        </p:txBody>
      </p:sp>
      <p:sp>
        <p:nvSpPr>
          <p:cNvPr id="10243" name="Rectangle 3"/>
          <p:cNvSpPr>
            <a:spLocks noGrp="1" noChangeArrowheads="1"/>
          </p:cNvSpPr>
          <p:nvPr>
            <p:ph type="body" idx="1"/>
          </p:nvPr>
        </p:nvSpPr>
        <p:spPr>
          <a:xfrm>
            <a:off x="851268" y="1285861"/>
            <a:ext cx="8126073" cy="4525963"/>
          </a:xfrm>
        </p:spPr>
        <p:txBody>
          <a:bodyPr/>
          <a:lstStyle/>
          <a:p>
            <a:r>
              <a:rPr lang="fi-FI" sz="2400" dirty="0" smtClean="0">
                <a:latin typeface="Calibri" pitchFamily="34" charset="0"/>
                <a:cs typeface="Calibri" pitchFamily="34" charset="0"/>
              </a:rPr>
              <a:t>menjelaskan landasan teori </a:t>
            </a:r>
            <a:r>
              <a:rPr lang="id-ID" sz="2400" dirty="0" smtClean="0">
                <a:latin typeface="Calibri" pitchFamily="34" charset="0"/>
                <a:cs typeface="Calibri" pitchFamily="34" charset="0"/>
              </a:rPr>
              <a:t>mengenai topik Penelitian yang diajukan; termasuk faktor atau</a:t>
            </a:r>
            <a:r>
              <a:rPr lang="en-US" sz="2400" dirty="0" smtClean="0">
                <a:latin typeface="Calibri" pitchFamily="34" charset="0"/>
                <a:cs typeface="Calibri" pitchFamily="34" charset="0"/>
              </a:rPr>
              <a:t> </a:t>
            </a:r>
            <a:r>
              <a:rPr lang="nn-NO" sz="2400" dirty="0" smtClean="0">
                <a:latin typeface="Calibri" pitchFamily="34" charset="0"/>
                <a:cs typeface="Calibri" pitchFamily="34" charset="0"/>
              </a:rPr>
              <a:t>variable yang akan diteliti. </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Harus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mencerminkan</a:t>
            </a:r>
            <a:r>
              <a:rPr lang="en-US" sz="2400" dirty="0" smtClean="0">
                <a:latin typeface="Calibri" pitchFamily="34" charset="0"/>
                <a:cs typeface="Calibri" pitchFamily="34" charset="0"/>
              </a:rPr>
              <a:t> / </a:t>
            </a:r>
            <a:r>
              <a:rPr lang="en-US" sz="2400" dirty="0" err="1" smtClean="0">
                <a:latin typeface="Calibri" pitchFamily="34" charset="0"/>
                <a:cs typeface="Calibri" pitchFamily="34" charset="0"/>
              </a:rPr>
              <a:t>menjelaskan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topik</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Penelitian</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Gunakan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Pustaka</a:t>
            </a:r>
            <a:r>
              <a:rPr lang="en-US" sz="2400" dirty="0" smtClean="0">
                <a:latin typeface="Calibri" pitchFamily="34" charset="0"/>
                <a:cs typeface="Calibri" pitchFamily="34" charset="0"/>
              </a:rPr>
              <a:t> Primer (</a:t>
            </a:r>
            <a:r>
              <a:rPr lang="en-US" sz="2400" dirty="0" err="1" smtClean="0">
                <a:latin typeface="Calibri" pitchFamily="34" charset="0"/>
                <a:cs typeface="Calibri" pitchFamily="34" charset="0"/>
              </a:rPr>
              <a:t>langsung</a:t>
            </a:r>
            <a:r>
              <a:rPr lang="en-US" sz="2400" dirty="0" smtClean="0">
                <a:latin typeface="Calibri" pitchFamily="34" charset="0"/>
                <a:cs typeface="Calibri" pitchFamily="34" charset="0"/>
              </a:rPr>
              <a:t>) yang </a:t>
            </a:r>
            <a:r>
              <a:rPr lang="en-US" sz="2400" dirty="0" err="1" smtClean="0">
                <a:latin typeface="Calibri" pitchFamily="34" charset="0"/>
                <a:cs typeface="Calibri" pitchFamily="34" charset="0"/>
              </a:rPr>
              <a:t>terkini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jurnal</a:t>
            </a:r>
            <a:r>
              <a:rPr lang="en-US" sz="2400" dirty="0" smtClean="0">
                <a:latin typeface="Calibri" pitchFamily="34" charset="0"/>
                <a:cs typeface="Calibri" pitchFamily="34" charset="0"/>
              </a:rPr>
              <a:t>)</a:t>
            </a:r>
          </a:p>
          <a:p>
            <a:pPr eaLnBrk="1" hangingPunct="1">
              <a:spcBef>
                <a:spcPts val="300"/>
              </a:spcBef>
              <a:spcAft>
                <a:spcPts val="300"/>
              </a:spcAft>
            </a:pPr>
            <a:r>
              <a:rPr lang="en-US" sz="2400" dirty="0" err="1" smtClean="0">
                <a:latin typeface="Calibri" pitchFamily="34" charset="0"/>
                <a:cs typeface="Calibri" pitchFamily="34" charset="0"/>
              </a:rPr>
              <a:t>Jangan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gunakan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pusaka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sekunder</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pustaka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dalam</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pustaka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seperti</a:t>
            </a:r>
            <a:r>
              <a:rPr lang="en-US" sz="2400" dirty="0" smtClean="0">
                <a:latin typeface="Calibri" pitchFamily="34" charset="0"/>
                <a:cs typeface="Calibri" pitchFamily="34" charset="0"/>
              </a:rPr>
              <a:t>,…..</a:t>
            </a:r>
            <a:r>
              <a:rPr lang="en-US" sz="2400" dirty="0" err="1" smtClean="0">
                <a:latin typeface="Calibri" pitchFamily="34" charset="0"/>
                <a:cs typeface="Calibri" pitchFamily="34" charset="0"/>
              </a:rPr>
              <a:t>Menurut</a:t>
            </a:r>
            <a:r>
              <a:rPr lang="en-US" sz="2400" dirty="0" smtClean="0">
                <a:latin typeface="Calibri" pitchFamily="34" charset="0"/>
                <a:cs typeface="Calibri" pitchFamily="34" charset="0"/>
              </a:rPr>
              <a:t> </a:t>
            </a:r>
            <a:r>
              <a:rPr lang="en-US" sz="2400" i="1" dirty="0" err="1" smtClean="0">
                <a:latin typeface="Calibri" pitchFamily="34" charset="0"/>
                <a:cs typeface="Calibri" pitchFamily="34" charset="0"/>
              </a:rPr>
              <a:t>Amin</a:t>
            </a:r>
            <a:r>
              <a:rPr lang="en-US" sz="2400" i="1" dirty="0" smtClean="0">
                <a:latin typeface="Calibri" pitchFamily="34" charset="0"/>
                <a:cs typeface="Calibri" pitchFamily="34" charset="0"/>
              </a:rPr>
              <a:t> (</a:t>
            </a:r>
            <a:r>
              <a:rPr lang="en-US" sz="2400" i="1" u="sng" dirty="0" err="1" smtClean="0">
                <a:latin typeface="Calibri" pitchFamily="34" charset="0"/>
                <a:cs typeface="Calibri" pitchFamily="34" charset="0"/>
              </a:rPr>
              <a:t>dalam</a:t>
            </a:r>
            <a:r>
              <a:rPr lang="en-US" sz="2400" i="1" u="sng" dirty="0" smtClean="0">
                <a:latin typeface="Calibri" pitchFamily="34" charset="0"/>
                <a:cs typeface="Calibri" pitchFamily="34" charset="0"/>
              </a:rPr>
              <a:t> / cit.</a:t>
            </a:r>
            <a:r>
              <a:rPr lang="en-US" sz="2400" i="1" dirty="0" smtClean="0">
                <a:latin typeface="Calibri" pitchFamily="34" charset="0"/>
                <a:cs typeface="Calibri" pitchFamily="34" charset="0"/>
              </a:rPr>
              <a:t> </a:t>
            </a:r>
            <a:r>
              <a:rPr lang="en-US" sz="2400" i="1" dirty="0" err="1" smtClean="0">
                <a:latin typeface="Calibri" pitchFamily="34" charset="0"/>
                <a:cs typeface="Calibri" pitchFamily="34" charset="0"/>
              </a:rPr>
              <a:t>Aminudin</a:t>
            </a:r>
            <a:r>
              <a:rPr lang="en-US" sz="2400" i="1" dirty="0" smtClean="0">
                <a:latin typeface="Calibri" pitchFamily="34" charset="0"/>
                <a:cs typeface="Calibri" pitchFamily="34" charset="0"/>
              </a:rPr>
              <a:t>, 2015)</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Hindari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plagiasi</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sym typeface="Wingdings" pitchFamily="2" charset="2"/>
              </a:rPr>
              <a:t> </a:t>
            </a:r>
            <a:r>
              <a:rPr lang="en-US" sz="2400" dirty="0" err="1" smtClean="0">
                <a:latin typeface="Calibri" pitchFamily="34" charset="0"/>
                <a:cs typeface="Calibri" pitchFamily="34" charset="0"/>
                <a:sym typeface="Wingdings" pitchFamily="2" charset="2"/>
              </a:rPr>
              <a:t>k</a:t>
            </a:r>
            <a:r>
              <a:rPr lang="en-US" sz="2400" dirty="0" err="1" smtClean="0">
                <a:latin typeface="Calibri" pitchFamily="34" charset="0"/>
                <a:cs typeface="Calibri" pitchFamily="34" charset="0"/>
              </a:rPr>
              <a:t>alimat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penulis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asli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seringkali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dikutip</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sama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persis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walaupun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nama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penulis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dicantumkan</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sym typeface="Wingdings" pitchFamily="2" charset="2"/>
              </a:rPr>
              <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masih</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kategori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plagiasi</a:t>
            </a:r>
            <a:endParaRPr lang="en-US" sz="2400" dirty="0" smtClean="0">
              <a:latin typeface="Calibri" pitchFamily="34" charset="0"/>
              <a:cs typeface="Calibri" pitchFamily="34" charset="0"/>
            </a:endParaRPr>
          </a:p>
          <a:p>
            <a:pPr eaLnBrk="1" hangingPunct="1">
              <a:spcBef>
                <a:spcPct val="0"/>
              </a:spcBef>
              <a:spcAft>
                <a:spcPts val="1200"/>
              </a:spcAft>
            </a:pPr>
            <a:endParaRPr lang="en-US"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274638"/>
            <a:ext cx="9178529" cy="1143000"/>
          </a:xfrm>
        </p:spPr>
        <p:txBody>
          <a:bodyPr/>
          <a:lstStyle/>
          <a:p>
            <a:pPr algn="l" eaLnBrk="1" hangingPunct="1"/>
            <a:r>
              <a:rPr lang="en-US" sz="3200" b="1" dirty="0" err="1" smtClean="0">
                <a:solidFill>
                  <a:srgbClr val="66FF33"/>
                </a:solidFill>
                <a:latin typeface="Tahoma" pitchFamily="34" charset="0"/>
              </a:rPr>
              <a:t>Metode</a:t>
            </a:r>
            <a:r>
              <a:rPr lang="en-US" sz="3200" b="1" dirty="0" smtClean="0">
                <a:solidFill>
                  <a:srgbClr val="66FF33"/>
                </a:solidFill>
                <a:latin typeface="Tahoma" pitchFamily="34" charset="0"/>
              </a:rPr>
              <a:t> </a:t>
            </a:r>
            <a:r>
              <a:rPr lang="en-US" sz="3200" b="1" dirty="0" err="1" smtClean="0">
                <a:solidFill>
                  <a:srgbClr val="66FF33"/>
                </a:solidFill>
                <a:latin typeface="Tahoma" pitchFamily="34" charset="0"/>
              </a:rPr>
              <a:t>Penelitian</a:t>
            </a:r>
            <a:endParaRPr lang="en-US" sz="3200" b="1" dirty="0" smtClean="0">
              <a:solidFill>
                <a:srgbClr val="66FF33"/>
              </a:solidFill>
              <a:latin typeface="Tahoma" pitchFamily="34" charset="0"/>
            </a:endParaRPr>
          </a:p>
        </p:txBody>
      </p:sp>
      <p:sp>
        <p:nvSpPr>
          <p:cNvPr id="11267" name="Rectangle 3"/>
          <p:cNvSpPr>
            <a:spLocks noGrp="1" noChangeArrowheads="1"/>
          </p:cNvSpPr>
          <p:nvPr>
            <p:ph type="body" idx="1"/>
          </p:nvPr>
        </p:nvSpPr>
        <p:spPr>
          <a:xfrm>
            <a:off x="464313" y="1357298"/>
            <a:ext cx="8547393" cy="4525962"/>
          </a:xfrm>
        </p:spPr>
        <p:txBody>
          <a:bodyPr/>
          <a:lstStyle/>
          <a:p>
            <a:pPr>
              <a:spcBef>
                <a:spcPts val="300"/>
              </a:spcBef>
              <a:spcAft>
                <a:spcPts val="300"/>
              </a:spcAft>
            </a:pPr>
            <a:r>
              <a:rPr lang="en-US" sz="2400" dirty="0" smtClean="0">
                <a:latin typeface="Calibri" pitchFamily="34" charset="0"/>
                <a:cs typeface="Calibri" pitchFamily="34" charset="0"/>
              </a:rPr>
              <a:t>M</a:t>
            </a:r>
            <a:r>
              <a:rPr lang="id-ID" sz="2400" dirty="0" smtClean="0">
                <a:latin typeface="Calibri" pitchFamily="34" charset="0"/>
                <a:cs typeface="Calibri" pitchFamily="34" charset="0"/>
              </a:rPr>
              <a:t>enjelaskan secara utuh tahapan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Penelitian yang akan dilaksanakan, luaran, indikator capaian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yang terukur di setiap tahapan, teknik pengumpulan data, metoda</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analisis data, cara penafsiran hasil, dan teknik pengambilan</a:t>
            </a:r>
            <a:r>
              <a:rPr lang="en-US" sz="2400" dirty="0" smtClean="0">
                <a:latin typeface="Calibri" pitchFamily="34" charset="0"/>
                <a:cs typeface="Calibri" pitchFamily="34" charset="0"/>
              </a:rPr>
              <a:t> </a:t>
            </a:r>
            <a:r>
              <a:rPr lang="id-ID" sz="2400" dirty="0" smtClean="0">
                <a:latin typeface="Calibri" pitchFamily="34" charset="0"/>
                <a:cs typeface="Calibri" pitchFamily="34" charset="0"/>
              </a:rPr>
              <a:t>kesimpulannya</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Harus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berangkat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tujuan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akar</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permasalahan</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smtClean="0">
                <a:latin typeface="Calibri" pitchFamily="34" charset="0"/>
                <a:cs typeface="Calibri" pitchFamily="34" charset="0"/>
              </a:rPr>
              <a:t>JANGAN ‘Parameter oriented’ – </a:t>
            </a:r>
            <a:r>
              <a:rPr lang="en-US" sz="2400" dirty="0" err="1" smtClean="0">
                <a:latin typeface="Calibri" pitchFamily="34" charset="0"/>
                <a:cs typeface="Calibri" pitchFamily="34" charset="0"/>
              </a:rPr>
              <a:t>tanpa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dilandasi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alasan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mengapa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memilih</a:t>
            </a:r>
            <a:r>
              <a:rPr lang="en-US" sz="2400" dirty="0" smtClean="0">
                <a:latin typeface="Calibri" pitchFamily="34" charset="0"/>
                <a:cs typeface="Calibri" pitchFamily="34" charset="0"/>
              </a:rPr>
              <a:t> parameter </a:t>
            </a:r>
            <a:r>
              <a:rPr lang="en-US" sz="2400" dirty="0" err="1" smtClean="0">
                <a:latin typeface="Calibri" pitchFamily="34" charset="0"/>
                <a:cs typeface="Calibri" pitchFamily="34" charset="0"/>
              </a:rPr>
              <a:t>tersebut</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Pilih</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alat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ukur</a:t>
            </a:r>
            <a:r>
              <a:rPr lang="en-US" sz="2400" dirty="0" smtClean="0">
                <a:latin typeface="Calibri" pitchFamily="34" charset="0"/>
                <a:cs typeface="Calibri" pitchFamily="34" charset="0"/>
              </a:rPr>
              <a:t> yang </a:t>
            </a:r>
            <a:r>
              <a:rPr lang="en-US" sz="2400" dirty="0" err="1" smtClean="0">
                <a:latin typeface="Calibri" pitchFamily="34" charset="0"/>
                <a:cs typeface="Calibri" pitchFamily="34" charset="0"/>
              </a:rPr>
              <a:t>bisa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mencapai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tujuan</a:t>
            </a:r>
            <a:endParaRPr lang="en-US" sz="2400" dirty="0" smtClean="0">
              <a:latin typeface="Calibri" pitchFamily="34" charset="0"/>
              <a:cs typeface="Calibri" pitchFamily="34" charset="0"/>
            </a:endParaRPr>
          </a:p>
          <a:p>
            <a:pPr eaLnBrk="1" hangingPunct="1">
              <a:spcBef>
                <a:spcPts val="300"/>
              </a:spcBef>
              <a:spcAft>
                <a:spcPts val="300"/>
              </a:spcAft>
            </a:pPr>
            <a:r>
              <a:rPr lang="en-US" sz="2400" dirty="0" err="1" smtClean="0">
                <a:latin typeface="Calibri" pitchFamily="34" charset="0"/>
                <a:cs typeface="Calibri" pitchFamily="34" charset="0"/>
              </a:rPr>
              <a:t>Pengamatan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jangan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terlalu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ambisius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tanpa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memperhatikan</a:t>
            </a:r>
            <a:r>
              <a:rPr lang="en-US" sz="2400" dirty="0" smtClean="0">
                <a:latin typeface="Calibri" pitchFamily="34" charset="0"/>
                <a:cs typeface="Calibri" pitchFamily="34" charset="0"/>
              </a:rPr>
              <a:t> ‘manageability’ </a:t>
            </a:r>
            <a:r>
              <a:rPr lang="en-US" sz="2400" dirty="0" err="1" smtClean="0">
                <a:latin typeface="Calibri" pitchFamily="34" charset="0"/>
                <a:cs typeface="Calibri" pitchFamily="34" charset="0"/>
              </a:rPr>
              <a:t>peneliti</a:t>
            </a:r>
            <a:endParaRPr lang="en-US" sz="2400" dirty="0" smtClean="0">
              <a:latin typeface="Calibri" pitchFamily="34" charset="0"/>
              <a:cs typeface="Calibri" pitchFamily="34" charset="0"/>
            </a:endParaRPr>
          </a:p>
          <a:p>
            <a:pPr marL="342900" lvl="1" indent="-342900" eaLnBrk="1" hangingPunct="1">
              <a:spcBef>
                <a:spcPts val="300"/>
              </a:spcBef>
              <a:spcAft>
                <a:spcPts val="300"/>
              </a:spcAft>
              <a:buFontTx/>
              <a:buChar char="•"/>
            </a:pPr>
            <a:r>
              <a:rPr lang="en-US" sz="2400" dirty="0" err="1" smtClean="0">
                <a:latin typeface="Calibri" pitchFamily="34" charset="0"/>
                <a:cs typeface="Calibri" pitchFamily="34" charset="0"/>
              </a:rPr>
              <a:t>Waktu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tempat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pelaksanakan</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harus</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jelas</a:t>
            </a:r>
            <a:r>
              <a:rPr lang="en-US" sz="2400" dirty="0" smtClean="0">
                <a:latin typeface="Calibri" pitchFamily="34" charset="0"/>
                <a:cs typeface="Calibri" pitchFamily="34" charset="0"/>
              </a:rPr>
              <a:t> </a:t>
            </a:r>
          </a:p>
          <a:p>
            <a:pPr eaLnBrk="1" hangingPunct="1">
              <a:spcBef>
                <a:spcPts val="300"/>
              </a:spcBef>
              <a:spcAft>
                <a:spcPts val="300"/>
              </a:spcAft>
            </a:pPr>
            <a:endParaRPr lang="en-US"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21" y="274638"/>
            <a:ext cx="9023779" cy="1143000"/>
          </a:xfrm>
        </p:spPr>
        <p:txBody>
          <a:bodyPr/>
          <a:lstStyle/>
          <a:p>
            <a:pPr algn="l"/>
            <a:r>
              <a:rPr lang="en-US" sz="3200" b="1" dirty="0" err="1" smtClean="0">
                <a:solidFill>
                  <a:srgbClr val="66FF33"/>
                </a:solidFill>
                <a:latin typeface="Tahoma" pitchFamily="34" charset="0"/>
              </a:rPr>
              <a:t>Daftar</a:t>
            </a:r>
            <a:r>
              <a:rPr lang="en-US" sz="3200" b="1" dirty="0" smtClean="0">
                <a:solidFill>
                  <a:srgbClr val="66FF33"/>
                </a:solidFill>
                <a:latin typeface="Tahoma" pitchFamily="34" charset="0"/>
              </a:rPr>
              <a:t> </a:t>
            </a:r>
            <a:r>
              <a:rPr lang="en-US" sz="3200" b="1" dirty="0" err="1" smtClean="0">
                <a:solidFill>
                  <a:srgbClr val="66FF33"/>
                </a:solidFill>
                <a:latin typeface="Tahoma" pitchFamily="34" charset="0"/>
              </a:rPr>
              <a:t>Pustaka</a:t>
            </a:r>
            <a:r>
              <a:rPr lang="en-US" sz="3200" b="1" dirty="0" smtClean="0">
                <a:solidFill>
                  <a:srgbClr val="66FF33"/>
                </a:solidFill>
                <a:latin typeface="Tahoma" pitchFamily="34" charset="0"/>
              </a:rPr>
              <a:t> / </a:t>
            </a:r>
            <a:r>
              <a:rPr lang="en-US" sz="3200" b="1" dirty="0" err="1" smtClean="0">
                <a:solidFill>
                  <a:srgbClr val="66FF33"/>
                </a:solidFill>
                <a:latin typeface="Tahoma" pitchFamily="34" charset="0"/>
              </a:rPr>
              <a:t>Referensi</a:t>
            </a:r>
            <a:endParaRPr lang="id-ID" sz="3200" dirty="0"/>
          </a:p>
        </p:txBody>
      </p:sp>
      <p:sp>
        <p:nvSpPr>
          <p:cNvPr id="3" name="Content Placeholder 2"/>
          <p:cNvSpPr>
            <a:spLocks noGrp="1"/>
          </p:cNvSpPr>
          <p:nvPr>
            <p:ph idx="1"/>
          </p:nvPr>
        </p:nvSpPr>
        <p:spPr>
          <a:xfrm>
            <a:off x="464312" y="1285860"/>
            <a:ext cx="8915400" cy="5000660"/>
          </a:xfrm>
        </p:spPr>
        <p:txBody>
          <a:bodyPr/>
          <a:lstStyle/>
          <a:p>
            <a:r>
              <a:rPr lang="id-ID" sz="2200" dirty="0" smtClean="0"/>
              <a:t>Daftar Pustaka disusun berdasarkan sistem nama dan tahun (bukan sistem nomor), dengan urutan abjad nama pengarang, tahun, judul tulisan, dan sumber. Hanya pustaka yang disitasi</a:t>
            </a:r>
            <a:r>
              <a:rPr lang="en-US" sz="2200" dirty="0" smtClean="0"/>
              <a:t> </a:t>
            </a:r>
            <a:r>
              <a:rPr lang="id-ID" sz="2200" dirty="0" smtClean="0"/>
              <a:t>pada usulan Penelitian yang dicantumkan dalam Referensi.</a:t>
            </a:r>
            <a:endParaRPr lang="it-IT" sz="2200" dirty="0" smtClean="0"/>
          </a:p>
          <a:p>
            <a:r>
              <a:rPr lang="en-US" sz="2200" dirty="0" err="1" smtClean="0"/>
              <a:t>Upayakan</a:t>
            </a:r>
            <a:r>
              <a:rPr lang="en-US" sz="2200" dirty="0" smtClean="0"/>
              <a:t> </a:t>
            </a:r>
            <a:r>
              <a:rPr lang="en-US" sz="2200" dirty="0" err="1" smtClean="0"/>
              <a:t>menggunakan</a:t>
            </a:r>
            <a:r>
              <a:rPr lang="en-US" sz="2200" dirty="0" smtClean="0"/>
              <a:t> “</a:t>
            </a:r>
            <a:r>
              <a:rPr lang="en-US" sz="2200" dirty="0" err="1" smtClean="0"/>
              <a:t>artikel</a:t>
            </a:r>
            <a:r>
              <a:rPr lang="en-US" sz="2200" dirty="0" smtClean="0"/>
              <a:t> </a:t>
            </a:r>
            <a:r>
              <a:rPr lang="en-US" sz="2200" dirty="0" err="1" smtClean="0"/>
              <a:t>jurnal</a:t>
            </a:r>
            <a:r>
              <a:rPr lang="en-US" sz="2200" dirty="0" smtClean="0"/>
              <a:t>” yang </a:t>
            </a:r>
            <a:r>
              <a:rPr lang="en-US" sz="2200" dirty="0" err="1" smtClean="0"/>
              <a:t>terkini</a:t>
            </a:r>
            <a:r>
              <a:rPr lang="en-US" sz="2200" dirty="0" smtClean="0"/>
              <a:t> (</a:t>
            </a:r>
            <a:r>
              <a:rPr lang="en-US" sz="2200" dirty="0" err="1" smtClean="0"/>
              <a:t>tidak</a:t>
            </a:r>
            <a:r>
              <a:rPr lang="en-US" sz="2200" dirty="0" smtClean="0"/>
              <a:t> </a:t>
            </a:r>
            <a:r>
              <a:rPr lang="en-US" sz="2200" dirty="0" err="1" smtClean="0"/>
              <a:t>lebih</a:t>
            </a:r>
            <a:r>
              <a:rPr lang="en-US" sz="2200" dirty="0" smtClean="0"/>
              <a:t> </a:t>
            </a:r>
            <a:r>
              <a:rPr lang="en-US" sz="2200" dirty="0" err="1" smtClean="0"/>
              <a:t>tua</a:t>
            </a:r>
            <a:r>
              <a:rPr lang="en-US" sz="2200" dirty="0" smtClean="0"/>
              <a:t> </a:t>
            </a:r>
            <a:r>
              <a:rPr lang="en-US" sz="2200" dirty="0" err="1" smtClean="0"/>
              <a:t>dari</a:t>
            </a:r>
            <a:r>
              <a:rPr lang="en-US" sz="2200" dirty="0" smtClean="0"/>
              <a:t> </a:t>
            </a:r>
            <a:r>
              <a:rPr lang="en-US" sz="2200" dirty="0" err="1" smtClean="0"/>
              <a:t>th</a:t>
            </a:r>
            <a:r>
              <a:rPr lang="en-US" sz="2200" dirty="0" smtClean="0"/>
              <a:t> 2000 </a:t>
            </a:r>
            <a:r>
              <a:rPr lang="en-US" sz="2200" dirty="0" smtClean="0">
                <a:sym typeface="Wingdings" pitchFamily="2" charset="2"/>
              </a:rPr>
              <a:t> </a:t>
            </a:r>
            <a:r>
              <a:rPr lang="en-US" sz="2200" dirty="0" err="1" smtClean="0">
                <a:sym typeface="Wingdings" pitchFamily="2" charset="2"/>
              </a:rPr>
              <a:t>abad</a:t>
            </a:r>
            <a:r>
              <a:rPr lang="en-US" sz="2200" dirty="0" smtClean="0">
                <a:sym typeface="Wingdings" pitchFamily="2" charset="2"/>
              </a:rPr>
              <a:t> 21)</a:t>
            </a:r>
          </a:p>
          <a:p>
            <a:r>
              <a:rPr lang="en-US" sz="2200" dirty="0" err="1" smtClean="0">
                <a:sym typeface="Wingdings" pitchFamily="2" charset="2"/>
              </a:rPr>
              <a:t>Hindari</a:t>
            </a:r>
            <a:r>
              <a:rPr lang="en-US" sz="2200" dirty="0" smtClean="0">
                <a:sym typeface="Wingdings" pitchFamily="2" charset="2"/>
              </a:rPr>
              <a:t> </a:t>
            </a:r>
            <a:r>
              <a:rPr lang="en-US" sz="2200" dirty="0" err="1" smtClean="0">
                <a:sym typeface="Wingdings" pitchFamily="2" charset="2"/>
              </a:rPr>
              <a:t>menggunakan</a:t>
            </a:r>
            <a:r>
              <a:rPr lang="en-US" sz="2200" dirty="0" smtClean="0">
                <a:sym typeface="Wingdings" pitchFamily="2" charset="2"/>
              </a:rPr>
              <a:t> </a:t>
            </a:r>
            <a:r>
              <a:rPr lang="en-US" sz="2200" dirty="0" err="1" smtClean="0">
                <a:sym typeface="Wingdings" pitchFamily="2" charset="2"/>
              </a:rPr>
              <a:t>skripsi</a:t>
            </a:r>
            <a:r>
              <a:rPr lang="en-US" sz="2200" dirty="0" smtClean="0">
                <a:sym typeface="Wingdings" pitchFamily="2" charset="2"/>
              </a:rPr>
              <a:t>, </a:t>
            </a:r>
            <a:r>
              <a:rPr lang="en-US" sz="2200" dirty="0" err="1" smtClean="0">
                <a:sym typeface="Wingdings" pitchFamily="2" charset="2"/>
              </a:rPr>
              <a:t>tesis</a:t>
            </a:r>
            <a:r>
              <a:rPr lang="en-US" sz="2200" dirty="0" smtClean="0">
                <a:sym typeface="Wingdings" pitchFamily="2" charset="2"/>
              </a:rPr>
              <a:t>, </a:t>
            </a:r>
            <a:r>
              <a:rPr lang="en-US" sz="2200" dirty="0" err="1" smtClean="0">
                <a:sym typeface="Wingdings" pitchFamily="2" charset="2"/>
              </a:rPr>
              <a:t>disertasi</a:t>
            </a:r>
            <a:r>
              <a:rPr lang="en-US" sz="2200" dirty="0" smtClean="0">
                <a:sym typeface="Wingdings" pitchFamily="2" charset="2"/>
              </a:rPr>
              <a:t>, </a:t>
            </a:r>
            <a:r>
              <a:rPr lang="en-US" sz="2200" dirty="0" err="1" smtClean="0">
                <a:sym typeface="Wingdings" pitchFamily="2" charset="2"/>
              </a:rPr>
              <a:t>laporan</a:t>
            </a:r>
            <a:r>
              <a:rPr lang="en-US" sz="2200" dirty="0" smtClean="0">
                <a:sym typeface="Wingdings" pitchFamily="2" charset="2"/>
              </a:rPr>
              <a:t> </a:t>
            </a:r>
            <a:r>
              <a:rPr lang="en-US" sz="2200" dirty="0" err="1" smtClean="0">
                <a:sym typeface="Wingdings" pitchFamily="2" charset="2"/>
              </a:rPr>
              <a:t>Penelitian</a:t>
            </a:r>
            <a:r>
              <a:rPr lang="en-US" sz="2200" dirty="0" smtClean="0">
                <a:sym typeface="Wingdings" pitchFamily="2" charset="2"/>
              </a:rPr>
              <a:t> yang </a:t>
            </a:r>
            <a:r>
              <a:rPr lang="en-US" sz="2200" dirty="0" err="1" smtClean="0">
                <a:sym typeface="Wingdings" pitchFamily="2" charset="2"/>
              </a:rPr>
              <a:t>tidak</a:t>
            </a:r>
            <a:r>
              <a:rPr lang="en-US" sz="2200" dirty="0" smtClean="0">
                <a:sym typeface="Wingdings" pitchFamily="2" charset="2"/>
              </a:rPr>
              <a:t> </a:t>
            </a:r>
            <a:r>
              <a:rPr lang="en-US" sz="2200" dirty="0" err="1" smtClean="0">
                <a:sym typeface="Wingdings" pitchFamily="2" charset="2"/>
              </a:rPr>
              <a:t>dipublikasikan</a:t>
            </a:r>
            <a:r>
              <a:rPr lang="en-US" sz="2200" dirty="0" smtClean="0">
                <a:sym typeface="Wingdings" pitchFamily="2" charset="2"/>
              </a:rPr>
              <a:t>; </a:t>
            </a:r>
            <a:r>
              <a:rPr lang="en-US" sz="2200" dirty="0" err="1" smtClean="0">
                <a:sym typeface="Wingdings" pitchFamily="2" charset="2"/>
              </a:rPr>
              <a:t>sebagai</a:t>
            </a:r>
            <a:r>
              <a:rPr lang="en-US" sz="2200" dirty="0" smtClean="0">
                <a:sym typeface="Wingdings" pitchFamily="2" charset="2"/>
              </a:rPr>
              <a:t> </a:t>
            </a:r>
            <a:r>
              <a:rPr lang="en-US" sz="2200" dirty="0" err="1" smtClean="0">
                <a:sym typeface="Wingdings" pitchFamily="2" charset="2"/>
              </a:rPr>
              <a:t>referensi</a:t>
            </a:r>
            <a:endParaRPr lang="en-US" sz="2200" dirty="0" smtClean="0">
              <a:sym typeface="Wingdings" pitchFamily="2" charset="2"/>
            </a:endParaRPr>
          </a:p>
          <a:p>
            <a:r>
              <a:rPr lang="en-US" sz="2200" dirty="0" err="1" smtClean="0">
                <a:sym typeface="Wingdings" pitchFamily="2" charset="2"/>
              </a:rPr>
              <a:t>Hindari</a:t>
            </a:r>
            <a:r>
              <a:rPr lang="en-US" sz="2200" dirty="0" smtClean="0">
                <a:sym typeface="Wingdings" pitchFamily="2" charset="2"/>
              </a:rPr>
              <a:t> / </a:t>
            </a:r>
            <a:r>
              <a:rPr lang="en-US" sz="2200" dirty="0" err="1" smtClean="0">
                <a:sym typeface="Wingdings" pitchFamily="2" charset="2"/>
              </a:rPr>
              <a:t>kurangi</a:t>
            </a:r>
            <a:r>
              <a:rPr lang="en-US" sz="2200" dirty="0" smtClean="0">
                <a:sym typeface="Wingdings" pitchFamily="2" charset="2"/>
              </a:rPr>
              <a:t> </a:t>
            </a:r>
            <a:r>
              <a:rPr lang="en-US" sz="2200" dirty="0" err="1" smtClean="0">
                <a:sym typeface="Wingdings" pitchFamily="2" charset="2"/>
              </a:rPr>
              <a:t>penggunaan</a:t>
            </a:r>
            <a:r>
              <a:rPr lang="en-US" sz="2200" dirty="0" smtClean="0">
                <a:sym typeface="Wingdings" pitchFamily="2" charset="2"/>
              </a:rPr>
              <a:t> </a:t>
            </a:r>
            <a:r>
              <a:rPr lang="en-US" sz="2200" dirty="0" err="1" smtClean="0">
                <a:sym typeface="Wingdings" pitchFamily="2" charset="2"/>
              </a:rPr>
              <a:t>buku</a:t>
            </a:r>
            <a:r>
              <a:rPr lang="en-US" sz="2200" dirty="0" smtClean="0">
                <a:sym typeface="Wingdings" pitchFamily="2" charset="2"/>
              </a:rPr>
              <a:t> </a:t>
            </a:r>
            <a:r>
              <a:rPr lang="en-US" sz="2200" dirty="0" err="1" smtClean="0">
                <a:sym typeface="Wingdings" pitchFamily="2" charset="2"/>
              </a:rPr>
              <a:t>teks</a:t>
            </a:r>
            <a:r>
              <a:rPr lang="en-US" sz="2200" dirty="0" smtClean="0">
                <a:sym typeface="Wingdings" pitchFamily="2" charset="2"/>
              </a:rPr>
              <a:t>, blog (website)</a:t>
            </a:r>
          </a:p>
          <a:p>
            <a:r>
              <a:rPr lang="en-US" sz="2200" dirty="0" err="1" smtClean="0">
                <a:sym typeface="Wingdings" pitchFamily="2" charset="2"/>
              </a:rPr>
              <a:t>Penyajian</a:t>
            </a:r>
            <a:r>
              <a:rPr lang="en-US" sz="2200" dirty="0" smtClean="0">
                <a:sym typeface="Wingdings" pitchFamily="2" charset="2"/>
              </a:rPr>
              <a:t> </a:t>
            </a:r>
            <a:r>
              <a:rPr lang="en-US" sz="2200" dirty="0" err="1" smtClean="0">
                <a:sym typeface="Wingdings" pitchFamily="2" charset="2"/>
              </a:rPr>
              <a:t>sumber</a:t>
            </a:r>
            <a:r>
              <a:rPr lang="en-US" sz="2200" dirty="0" smtClean="0">
                <a:sym typeface="Wingdings" pitchFamily="2" charset="2"/>
              </a:rPr>
              <a:t> </a:t>
            </a:r>
            <a:r>
              <a:rPr lang="en-US" sz="2200" dirty="0" err="1" smtClean="0">
                <a:sym typeface="Wingdings" pitchFamily="2" charset="2"/>
              </a:rPr>
              <a:t>referensi</a:t>
            </a:r>
            <a:r>
              <a:rPr lang="en-US" sz="2200" dirty="0" smtClean="0">
                <a:sym typeface="Wingdings" pitchFamily="2" charset="2"/>
              </a:rPr>
              <a:t> </a:t>
            </a:r>
            <a:r>
              <a:rPr lang="en-US" sz="2200" dirty="0" err="1" smtClean="0">
                <a:sym typeface="Wingdings" pitchFamily="2" charset="2"/>
              </a:rPr>
              <a:t>harus</a:t>
            </a:r>
            <a:r>
              <a:rPr lang="en-US" sz="2200" dirty="0" smtClean="0">
                <a:sym typeface="Wingdings" pitchFamily="2" charset="2"/>
              </a:rPr>
              <a:t> </a:t>
            </a:r>
            <a:r>
              <a:rPr lang="en-US" sz="2200" dirty="0" err="1" smtClean="0">
                <a:sym typeface="Wingdings" pitchFamily="2" charset="2"/>
              </a:rPr>
              <a:t>jelas</a:t>
            </a:r>
            <a:r>
              <a:rPr lang="en-US" sz="2200" dirty="0" smtClean="0">
                <a:sym typeface="Wingdings" pitchFamily="2" charset="2"/>
              </a:rPr>
              <a:t> &amp; </a:t>
            </a:r>
            <a:r>
              <a:rPr lang="en-US" sz="2200" dirty="0" err="1" smtClean="0">
                <a:sym typeface="Wingdings" pitchFamily="2" charset="2"/>
              </a:rPr>
              <a:t>konsisten</a:t>
            </a:r>
            <a:r>
              <a:rPr lang="en-US" sz="2200" dirty="0" smtClean="0">
                <a:sym typeface="Wingdings" pitchFamily="2" charset="2"/>
              </a:rPr>
              <a:t> (</a:t>
            </a:r>
            <a:r>
              <a:rPr lang="en-US" sz="2200" dirty="0" err="1" smtClean="0">
                <a:sym typeface="Wingdings" pitchFamily="2" charset="2"/>
              </a:rPr>
              <a:t>misalnya</a:t>
            </a:r>
            <a:r>
              <a:rPr lang="en-US" sz="2200" dirty="0" smtClean="0">
                <a:sym typeface="Wingdings" pitchFamily="2" charset="2"/>
              </a:rPr>
              <a:t> </a:t>
            </a:r>
            <a:r>
              <a:rPr lang="en-US" sz="2200" dirty="0" err="1" smtClean="0">
                <a:sym typeface="Wingdings" pitchFamily="2" charset="2"/>
              </a:rPr>
              <a:t>disingkat</a:t>
            </a:r>
            <a:r>
              <a:rPr lang="en-US" sz="2200" dirty="0" smtClean="0">
                <a:sym typeface="Wingdings" pitchFamily="2" charset="2"/>
              </a:rPr>
              <a:t> </a:t>
            </a:r>
            <a:r>
              <a:rPr lang="en-US" sz="2200" dirty="0" err="1" smtClean="0">
                <a:sym typeface="Wingdings" pitchFamily="2" charset="2"/>
              </a:rPr>
              <a:t>atau</a:t>
            </a:r>
            <a:r>
              <a:rPr lang="en-US" sz="2200" dirty="0" smtClean="0">
                <a:sym typeface="Wingdings" pitchFamily="2" charset="2"/>
              </a:rPr>
              <a:t> </a:t>
            </a:r>
            <a:r>
              <a:rPr lang="en-US" sz="2200" dirty="0" err="1" smtClean="0">
                <a:sym typeface="Wingdings" pitchFamily="2" charset="2"/>
              </a:rPr>
              <a:t>ditulis</a:t>
            </a:r>
            <a:r>
              <a:rPr lang="en-US" sz="2200" dirty="0" smtClean="0">
                <a:sym typeface="Wingdings" pitchFamily="2" charset="2"/>
              </a:rPr>
              <a:t> </a:t>
            </a:r>
            <a:r>
              <a:rPr lang="en-US" sz="2200" dirty="0" err="1" smtClean="0">
                <a:sym typeface="Wingdings" pitchFamily="2" charset="2"/>
              </a:rPr>
              <a:t>lengkap</a:t>
            </a:r>
            <a:r>
              <a:rPr lang="en-US" sz="2200" dirty="0" smtClean="0">
                <a:sym typeface="Wingdings" pitchFamily="2" charset="2"/>
              </a:rPr>
              <a:t>)</a:t>
            </a:r>
          </a:p>
          <a:p>
            <a:r>
              <a:rPr lang="en-US" sz="2200" dirty="0" err="1" smtClean="0">
                <a:sym typeface="Wingdings" pitchFamily="2" charset="2"/>
              </a:rPr>
              <a:t>Upayakan</a:t>
            </a:r>
            <a:r>
              <a:rPr lang="en-US" sz="2200" dirty="0" smtClean="0">
                <a:sym typeface="Wingdings" pitchFamily="2" charset="2"/>
              </a:rPr>
              <a:t> </a:t>
            </a:r>
            <a:r>
              <a:rPr lang="en-US" sz="2200" dirty="0" err="1" smtClean="0">
                <a:sym typeface="Wingdings" pitchFamily="2" charset="2"/>
              </a:rPr>
              <a:t>referensi</a:t>
            </a:r>
            <a:r>
              <a:rPr lang="en-US" sz="2200" dirty="0" smtClean="0">
                <a:sym typeface="Wingdings" pitchFamily="2" charset="2"/>
              </a:rPr>
              <a:t> yang </a:t>
            </a:r>
            <a:r>
              <a:rPr lang="en-US" sz="2200" dirty="0" err="1" smtClean="0">
                <a:sym typeface="Wingdings" pitchFamily="2" charset="2"/>
              </a:rPr>
              <a:t>dapat</a:t>
            </a:r>
            <a:r>
              <a:rPr lang="en-US" sz="2200" dirty="0" smtClean="0">
                <a:sym typeface="Wingdings" pitchFamily="2" charset="2"/>
              </a:rPr>
              <a:t> </a:t>
            </a:r>
            <a:r>
              <a:rPr lang="en-US" sz="2200" dirty="0" err="1" smtClean="0">
                <a:sym typeface="Wingdings" pitchFamily="2" charset="2"/>
              </a:rPr>
              <a:t>dilacak</a:t>
            </a:r>
            <a:r>
              <a:rPr lang="en-US" sz="2200" dirty="0" smtClean="0">
                <a:sym typeface="Wingdings" pitchFamily="2" charset="2"/>
              </a:rPr>
              <a:t> </a:t>
            </a:r>
            <a:r>
              <a:rPr lang="en-US" sz="2200" dirty="0" err="1" smtClean="0">
                <a:sym typeface="Wingdings" pitchFamily="2" charset="2"/>
              </a:rPr>
              <a:t>secara</a:t>
            </a:r>
            <a:r>
              <a:rPr lang="en-US" sz="2200" dirty="0" smtClean="0">
                <a:sym typeface="Wingdings" pitchFamily="2" charset="2"/>
              </a:rPr>
              <a:t> </a:t>
            </a:r>
            <a:r>
              <a:rPr lang="en-US" sz="2200" dirty="0" err="1" smtClean="0">
                <a:sym typeface="Wingdings" pitchFamily="2" charset="2"/>
              </a:rPr>
              <a:t>elektronik</a:t>
            </a:r>
            <a:r>
              <a:rPr lang="en-US" sz="2200" dirty="0" smtClean="0">
                <a:sym typeface="Wingdings" pitchFamily="2" charset="2"/>
              </a:rPr>
              <a:t> (</a:t>
            </a:r>
            <a:r>
              <a:rPr lang="en-US" sz="2200" dirty="0" err="1" smtClean="0">
                <a:sym typeface="Wingdings" pitchFamily="2" charset="2"/>
              </a:rPr>
              <a:t>lacak</a:t>
            </a:r>
            <a:r>
              <a:rPr lang="en-US" sz="2200" dirty="0" smtClean="0">
                <a:sym typeface="Wingdings" pitchFamily="2" charset="2"/>
              </a:rPr>
              <a:t> via </a:t>
            </a:r>
            <a:r>
              <a:rPr lang="en-US" sz="2200" dirty="0" err="1" smtClean="0">
                <a:sym typeface="Wingdings" pitchFamily="2" charset="2"/>
              </a:rPr>
              <a:t>google</a:t>
            </a:r>
            <a:r>
              <a:rPr lang="en-US" sz="2200" dirty="0" smtClean="0">
                <a:sym typeface="Wingdings" pitchFamily="2" charset="2"/>
              </a:rPr>
              <a:t>)</a:t>
            </a:r>
            <a:endParaRPr lang="id-ID"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err="1" smtClean="0">
                <a:solidFill>
                  <a:srgbClr val="66FF33"/>
                </a:solidFill>
                <a:latin typeface="Tahoma" pitchFamily="34" charset="0"/>
              </a:rPr>
              <a:t>Biaya</a:t>
            </a:r>
            <a:endParaRPr lang="id-ID" sz="3200" dirty="0"/>
          </a:p>
        </p:txBody>
      </p:sp>
      <p:sp>
        <p:nvSpPr>
          <p:cNvPr id="3" name="Content Placeholder 2"/>
          <p:cNvSpPr>
            <a:spLocks noGrp="1"/>
          </p:cNvSpPr>
          <p:nvPr>
            <p:ph idx="1"/>
          </p:nvPr>
        </p:nvSpPr>
        <p:spPr>
          <a:xfrm>
            <a:off x="619095" y="1357299"/>
            <a:ext cx="8915400" cy="4525963"/>
          </a:xfrm>
        </p:spPr>
        <p:txBody>
          <a:bodyPr/>
          <a:lstStyle/>
          <a:p>
            <a:r>
              <a:rPr lang="sv-SE" sz="2400" dirty="0" smtClean="0"/>
              <a:t>Usulan anggaran biaya disusun sesuai dengan kebutuhan </a:t>
            </a:r>
            <a:r>
              <a:rPr lang="sv-SE" sz="2400" i="1" dirty="0" smtClean="0"/>
              <a:t>(peralatan penunjang, bahan habis pakai, perjalanan, lain-lain)</a:t>
            </a:r>
            <a:endParaRPr lang="en-US" sz="2400" i="1" dirty="0" smtClean="0"/>
          </a:p>
          <a:p>
            <a:r>
              <a:rPr lang="en-US" sz="2400" dirty="0" err="1" smtClean="0"/>
              <a:t>Walaupun</a:t>
            </a:r>
            <a:r>
              <a:rPr lang="en-US" sz="2400" dirty="0" smtClean="0"/>
              <a:t> </a:t>
            </a:r>
            <a:r>
              <a:rPr lang="en-US" sz="2400" dirty="0" err="1" smtClean="0"/>
              <a:t>Tidak</a:t>
            </a:r>
            <a:r>
              <a:rPr lang="en-US" sz="2400" dirty="0" smtClean="0"/>
              <a:t> </a:t>
            </a:r>
            <a:r>
              <a:rPr lang="en-US" sz="2400" dirty="0" err="1" smtClean="0"/>
              <a:t>ada</a:t>
            </a:r>
            <a:r>
              <a:rPr lang="en-US" sz="2400" dirty="0" smtClean="0"/>
              <a:t> </a:t>
            </a:r>
            <a:r>
              <a:rPr lang="en-US" sz="2400" dirty="0" err="1" smtClean="0"/>
              <a:t>batas</a:t>
            </a:r>
            <a:r>
              <a:rPr lang="en-US" sz="2400" dirty="0" smtClean="0"/>
              <a:t> </a:t>
            </a:r>
            <a:r>
              <a:rPr lang="en-US" sz="2400" dirty="0" err="1" smtClean="0"/>
              <a:t>maksimum</a:t>
            </a:r>
            <a:r>
              <a:rPr lang="en-US" sz="2400" dirty="0" smtClean="0"/>
              <a:t> </a:t>
            </a:r>
            <a:r>
              <a:rPr lang="en-US" sz="2400" dirty="0" err="1" smtClean="0"/>
              <a:t>anggaran</a:t>
            </a:r>
            <a:r>
              <a:rPr lang="en-US" sz="2400" dirty="0" smtClean="0"/>
              <a:t> </a:t>
            </a:r>
            <a:r>
              <a:rPr lang="en-US" sz="2400" dirty="0" err="1" smtClean="0"/>
              <a:t>Penelitian</a:t>
            </a:r>
            <a:r>
              <a:rPr lang="en-US" sz="2400" dirty="0" smtClean="0"/>
              <a:t> yang </a:t>
            </a:r>
            <a:r>
              <a:rPr lang="en-US" sz="2400" dirty="0" err="1" smtClean="0"/>
              <a:t>diusulkan</a:t>
            </a:r>
            <a:r>
              <a:rPr lang="en-US" sz="2400" dirty="0" smtClean="0"/>
              <a:t> </a:t>
            </a:r>
            <a:r>
              <a:rPr lang="en-US" sz="2400" dirty="0" err="1" smtClean="0"/>
              <a:t>ke</a:t>
            </a:r>
            <a:r>
              <a:rPr lang="en-US" sz="2400" dirty="0" smtClean="0"/>
              <a:t> IRN, </a:t>
            </a:r>
            <a:r>
              <a:rPr lang="en-US" sz="2400" dirty="0" err="1" smtClean="0"/>
              <a:t>usulan</a:t>
            </a:r>
            <a:r>
              <a:rPr lang="en-US" sz="2400" dirty="0" smtClean="0"/>
              <a:t> </a:t>
            </a:r>
            <a:r>
              <a:rPr lang="en-US" sz="2400" dirty="0" err="1" smtClean="0"/>
              <a:t>biaya</a:t>
            </a:r>
            <a:r>
              <a:rPr lang="en-US" sz="2400" dirty="0" smtClean="0"/>
              <a:t> </a:t>
            </a:r>
            <a:r>
              <a:rPr lang="en-US" sz="2400" dirty="0" err="1" smtClean="0"/>
              <a:t>harus</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kelayakan</a:t>
            </a:r>
            <a:r>
              <a:rPr lang="en-US" sz="2400" dirty="0" smtClean="0"/>
              <a:t> </a:t>
            </a:r>
            <a:r>
              <a:rPr lang="en-US" sz="2400" dirty="0" err="1" smtClean="0"/>
              <a:t>umum</a:t>
            </a:r>
            <a:r>
              <a:rPr lang="en-US" sz="2400" dirty="0" smtClean="0"/>
              <a:t> (</a:t>
            </a:r>
            <a:r>
              <a:rPr lang="en-US" sz="2400" dirty="0" err="1" smtClean="0"/>
              <a:t>misal</a:t>
            </a:r>
            <a:r>
              <a:rPr lang="en-US" sz="2400" dirty="0" smtClean="0"/>
              <a:t> </a:t>
            </a:r>
            <a:r>
              <a:rPr lang="en-US" sz="2400" dirty="0" err="1" smtClean="0"/>
              <a:t>harga</a:t>
            </a:r>
            <a:r>
              <a:rPr lang="en-US" sz="2400" dirty="0" smtClean="0"/>
              <a:t>), </a:t>
            </a:r>
            <a:r>
              <a:rPr lang="en-US" sz="2400" dirty="0" err="1" smtClean="0"/>
              <a:t>untuk</a:t>
            </a:r>
            <a:r>
              <a:rPr lang="en-US" sz="2400" dirty="0" smtClean="0"/>
              <a:t> </a:t>
            </a:r>
            <a:r>
              <a:rPr lang="en-US" sz="2400" dirty="0" err="1" smtClean="0"/>
              <a:t>pelaksanaan</a:t>
            </a:r>
            <a:r>
              <a:rPr lang="en-US" sz="2400" dirty="0" smtClean="0"/>
              <a:t> </a:t>
            </a:r>
            <a:r>
              <a:rPr lang="en-US" sz="2400" dirty="0" err="1" smtClean="0"/>
              <a:t>skripsi</a:t>
            </a:r>
            <a:endParaRPr lang="en-US" sz="2400" dirty="0" smtClean="0"/>
          </a:p>
          <a:p>
            <a:r>
              <a:rPr lang="en-US" sz="2400" dirty="0" err="1" smtClean="0"/>
              <a:t>Tidak</a:t>
            </a:r>
            <a:r>
              <a:rPr lang="en-US" sz="2400" dirty="0" smtClean="0"/>
              <a:t> </a:t>
            </a:r>
            <a:r>
              <a:rPr lang="en-US" sz="2400" dirty="0" err="1" smtClean="0"/>
              <a:t>ada</a:t>
            </a:r>
            <a:r>
              <a:rPr lang="en-US" sz="2400" dirty="0" smtClean="0"/>
              <a:t>  pos honorarium, </a:t>
            </a:r>
            <a:r>
              <a:rPr lang="en-US" sz="2400" dirty="0" err="1" smtClean="0"/>
              <a:t>diperbolehkan</a:t>
            </a:r>
            <a:r>
              <a:rPr lang="en-US" sz="2400" dirty="0" smtClean="0"/>
              <a:t> </a:t>
            </a:r>
            <a:r>
              <a:rPr lang="en-US" sz="2400" dirty="0" err="1" smtClean="0"/>
              <a:t>untuk</a:t>
            </a:r>
            <a:r>
              <a:rPr lang="en-US" sz="2400" dirty="0" smtClean="0"/>
              <a:t> </a:t>
            </a:r>
            <a:r>
              <a:rPr lang="en-US" sz="2400" dirty="0" err="1" smtClean="0"/>
              <a:t>tenaga</a:t>
            </a:r>
            <a:r>
              <a:rPr lang="en-US" sz="2400" dirty="0" smtClean="0"/>
              <a:t> </a:t>
            </a:r>
            <a:r>
              <a:rPr lang="en-US" sz="2400" dirty="0" err="1" smtClean="0"/>
              <a:t>kerja</a:t>
            </a:r>
            <a:r>
              <a:rPr lang="en-US" sz="2400" dirty="0" smtClean="0"/>
              <a:t> /</a:t>
            </a:r>
            <a:r>
              <a:rPr lang="en-US" sz="2400" dirty="0" err="1" smtClean="0"/>
              <a:t>pembantu</a:t>
            </a:r>
            <a:r>
              <a:rPr lang="en-US" sz="2400" dirty="0" smtClean="0"/>
              <a:t> </a:t>
            </a:r>
            <a:r>
              <a:rPr lang="en-US" sz="2400" dirty="0" err="1" smtClean="0"/>
              <a:t>pelaksanaan</a:t>
            </a:r>
            <a:r>
              <a:rPr lang="en-US" sz="2400" dirty="0" smtClean="0"/>
              <a:t> (</a:t>
            </a:r>
            <a:r>
              <a:rPr lang="en-US" sz="2400" dirty="0" err="1" smtClean="0"/>
              <a:t>jika</a:t>
            </a:r>
            <a:r>
              <a:rPr lang="en-US" sz="2400" dirty="0" smtClean="0"/>
              <a:t> </a:t>
            </a:r>
            <a:r>
              <a:rPr lang="en-US" sz="2400" dirty="0" err="1" smtClean="0"/>
              <a:t>diperlukan</a:t>
            </a:r>
            <a:r>
              <a:rPr lang="en-US" sz="2400" dirty="0" smtClean="0"/>
              <a:t>)</a:t>
            </a:r>
          </a:p>
          <a:p>
            <a:r>
              <a:rPr lang="en-US" sz="2400" dirty="0" err="1" smtClean="0"/>
              <a:t>Jika</a:t>
            </a:r>
            <a:r>
              <a:rPr lang="en-US" sz="2400" dirty="0" smtClean="0"/>
              <a:t> </a:t>
            </a:r>
            <a:r>
              <a:rPr lang="en-US" sz="2400" dirty="0" err="1" smtClean="0"/>
              <a:t>ada</a:t>
            </a:r>
            <a:r>
              <a:rPr lang="en-US" sz="2400" dirty="0" smtClean="0"/>
              <a:t> </a:t>
            </a:r>
            <a:r>
              <a:rPr lang="en-US" sz="2400" dirty="0" err="1" smtClean="0"/>
              <a:t>dana</a:t>
            </a:r>
            <a:r>
              <a:rPr lang="en-US" sz="2400" dirty="0" smtClean="0"/>
              <a:t> lain yang </a:t>
            </a:r>
            <a:r>
              <a:rPr lang="en-US" sz="2400" dirty="0" err="1" smtClean="0"/>
              <a:t>mendukung</a:t>
            </a:r>
            <a:r>
              <a:rPr lang="en-US" sz="2400" dirty="0" smtClean="0"/>
              <a:t> / </a:t>
            </a:r>
            <a:r>
              <a:rPr lang="en-US" sz="2400" dirty="0" err="1" smtClean="0"/>
              <a:t>membantu</a:t>
            </a:r>
            <a:r>
              <a:rPr lang="en-US" sz="2400" dirty="0" smtClean="0"/>
              <a:t> </a:t>
            </a:r>
            <a:r>
              <a:rPr lang="en-US" sz="2400" dirty="0" err="1" smtClean="0"/>
              <a:t>pelaksanaan</a:t>
            </a:r>
            <a:r>
              <a:rPr lang="en-US" sz="2400" dirty="0" smtClean="0"/>
              <a:t> </a:t>
            </a:r>
            <a:r>
              <a:rPr lang="en-US" sz="2400" dirty="0" err="1" smtClean="0"/>
              <a:t>Penelitian</a:t>
            </a:r>
            <a:r>
              <a:rPr lang="en-US" sz="2400" dirty="0" smtClean="0"/>
              <a:t> </a:t>
            </a:r>
            <a:r>
              <a:rPr lang="en-US" sz="2400" dirty="0" smtClean="0">
                <a:sym typeface="Wingdings" pitchFamily="2" charset="2"/>
              </a:rPr>
              <a:t> </a:t>
            </a:r>
            <a:r>
              <a:rPr lang="en-US" sz="2400" dirty="0" err="1" smtClean="0">
                <a:sym typeface="Wingdings" pitchFamily="2" charset="2"/>
              </a:rPr>
              <a:t>perlu</a:t>
            </a:r>
            <a:r>
              <a:rPr lang="en-US" sz="2400" dirty="0" smtClean="0">
                <a:sym typeface="Wingdings" pitchFamily="2" charset="2"/>
              </a:rPr>
              <a:t> </a:t>
            </a:r>
            <a:r>
              <a:rPr lang="en-US" sz="2400" dirty="0" err="1" smtClean="0">
                <a:sym typeface="Wingdings" pitchFamily="2" charset="2"/>
              </a:rPr>
              <a:t>diinformasikan</a:t>
            </a:r>
            <a:r>
              <a:rPr lang="en-US" sz="2400" dirty="0" smtClean="0">
                <a:sym typeface="Wingdings" pitchFamily="2" charset="2"/>
              </a:rPr>
              <a:t> </a:t>
            </a:r>
            <a:endParaRPr lang="en-US" sz="2400" dirty="0" smtClean="0"/>
          </a:p>
          <a:p>
            <a:endParaRPr lang="en-US" sz="2400" dirty="0" smtClean="0"/>
          </a:p>
          <a:p>
            <a:endParaRPr lang="id-ID"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4881" y="848142"/>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128826"/>
            <a:ext cx="8335447" cy="707886"/>
          </a:xfrm>
          <a:prstGeom prst="rect">
            <a:avLst/>
          </a:prstGeom>
          <a:noFill/>
        </p:spPr>
        <p:txBody>
          <a:bodyPr wrap="square" rtlCol="0">
            <a:spAutoFit/>
          </a:bodyPr>
          <a:lstStyle/>
          <a:p>
            <a:r>
              <a:rPr lang="id-ID" sz="40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FOKUS KOMODITI</a:t>
            </a:r>
            <a:endParaRPr lang="en-GB" sz="4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TextBox 1"/>
          <p:cNvSpPr txBox="1"/>
          <p:nvPr/>
        </p:nvSpPr>
        <p:spPr>
          <a:xfrm>
            <a:off x="128464" y="1124744"/>
            <a:ext cx="9577064" cy="5139869"/>
          </a:xfrm>
          <a:prstGeom prst="rect">
            <a:avLst/>
          </a:prstGeom>
          <a:noFill/>
        </p:spPr>
        <p:txBody>
          <a:bodyPr wrap="square" rtlCol="0">
            <a:spAutoFit/>
          </a:bodyPr>
          <a:lstStyle/>
          <a:p>
            <a:pPr>
              <a:spcBef>
                <a:spcPts val="600"/>
              </a:spcBef>
            </a:pPr>
            <a:r>
              <a:rPr lang="id-ID" sz="2400" b="1" dirty="0" smtClean="0">
                <a:solidFill>
                  <a:srgbClr val="002060"/>
                </a:solidFill>
                <a:latin typeface="Arial" panose="020B0604020202020204" pitchFamily="34" charset="0"/>
                <a:cs typeface="Arial" panose="020B0604020202020204" pitchFamily="34" charset="0"/>
              </a:rPr>
              <a:t>Fokus Komoditi sebagai objek </a:t>
            </a:r>
            <a:r>
              <a:rPr lang="id-ID" sz="2400" b="1" dirty="0">
                <a:solidFill>
                  <a:srgbClr val="002060"/>
                </a:solidFill>
                <a:latin typeface="Arial" panose="020B0604020202020204" pitchFamily="34" charset="0"/>
                <a:cs typeface="Arial" panose="020B0604020202020204" pitchFamily="34" charset="0"/>
              </a:rPr>
              <a:t>penelitian </a:t>
            </a:r>
            <a:r>
              <a:rPr lang="id-ID" sz="2400" b="1" dirty="0" smtClean="0">
                <a:solidFill>
                  <a:srgbClr val="002060"/>
                </a:solidFill>
                <a:latin typeface="Arial" panose="020B0604020202020204" pitchFamily="34" charset="0"/>
                <a:cs typeface="Arial" panose="020B0604020202020204" pitchFamily="34" charset="0"/>
              </a:rPr>
              <a:t>IRN </a:t>
            </a:r>
            <a:r>
              <a:rPr lang="id-ID" sz="2400" dirty="0" smtClean="0">
                <a:solidFill>
                  <a:srgbClr val="002060"/>
                </a:solidFill>
                <a:latin typeface="Arial" panose="020B0604020202020204" pitchFamily="34" charset="0"/>
                <a:cs typeface="Arial" panose="020B0604020202020204" pitchFamily="34" charset="0"/>
              </a:rPr>
              <a:t>adalah </a:t>
            </a:r>
            <a:r>
              <a:rPr lang="id-ID" sz="2400" dirty="0">
                <a:solidFill>
                  <a:srgbClr val="002060"/>
                </a:solidFill>
                <a:latin typeface="Arial" panose="020B0604020202020204" pitchFamily="34" charset="0"/>
                <a:cs typeface="Arial" panose="020B0604020202020204" pitchFamily="34" charset="0"/>
              </a:rPr>
              <a:t>sumber daya pangan lokal (hasil laut, hasil perairan, hasil ternak, hasil pertanian, hasil perkebunan, dll); antara lain :</a:t>
            </a:r>
          </a:p>
          <a:p>
            <a:pPr marL="800100" lvl="1" indent="-342900">
              <a:spcBef>
                <a:spcPts val="600"/>
              </a:spcBef>
              <a:buFont typeface="Arial" panose="020B0604020202020204" pitchFamily="34" charset="0"/>
              <a:buChar char="•"/>
            </a:pPr>
            <a:r>
              <a:rPr lang="id-ID" sz="2400" dirty="0" smtClean="0">
                <a:solidFill>
                  <a:srgbClr val="002060"/>
                </a:solidFill>
                <a:latin typeface="Arial" panose="020B0604020202020204" pitchFamily="34" charset="0"/>
                <a:cs typeface="Arial" panose="020B0604020202020204" pitchFamily="34" charset="0"/>
              </a:rPr>
              <a:t>Aneka </a:t>
            </a:r>
            <a:r>
              <a:rPr lang="id-ID" sz="2400" dirty="0">
                <a:solidFill>
                  <a:srgbClr val="002060"/>
                </a:solidFill>
                <a:latin typeface="Arial" panose="020B0604020202020204" pitchFamily="34" charset="0"/>
                <a:cs typeface="Arial" panose="020B0604020202020204" pitchFamily="34" charset="0"/>
              </a:rPr>
              <a:t>biji-bijian (jagung, </a:t>
            </a:r>
            <a:r>
              <a:rPr lang="id-ID" sz="2400" dirty="0" smtClean="0">
                <a:solidFill>
                  <a:srgbClr val="002060"/>
                </a:solidFill>
                <a:latin typeface="Arial" panose="020B0604020202020204" pitchFamily="34" charset="0"/>
                <a:cs typeface="Arial" panose="020B0604020202020204" pitchFamily="34" charset="0"/>
              </a:rPr>
              <a:t>gandum, dll);</a:t>
            </a:r>
            <a:endParaRPr lang="id-ID" sz="2400" dirty="0">
              <a:solidFill>
                <a:srgbClr val="002060"/>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Aneka umbi (ubijalar, </a:t>
            </a:r>
            <a:r>
              <a:rPr lang="id-ID" sz="2400" dirty="0" smtClean="0">
                <a:solidFill>
                  <a:srgbClr val="002060"/>
                </a:solidFill>
                <a:latin typeface="Arial" panose="020B0604020202020204" pitchFamily="34" charset="0"/>
                <a:cs typeface="Arial" panose="020B0604020202020204" pitchFamily="34" charset="0"/>
              </a:rPr>
              <a:t>kentang, dll);</a:t>
            </a:r>
            <a:endParaRPr lang="id-ID" sz="2400" dirty="0">
              <a:solidFill>
                <a:srgbClr val="002060"/>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Aneka pangan sumber karbohidrat lain (pisang, </a:t>
            </a:r>
            <a:r>
              <a:rPr lang="id-ID" sz="2400" dirty="0" smtClean="0">
                <a:solidFill>
                  <a:srgbClr val="002060"/>
                </a:solidFill>
                <a:latin typeface="Arial" panose="020B0604020202020204" pitchFamily="34" charset="0"/>
                <a:cs typeface="Arial" panose="020B0604020202020204" pitchFamily="34" charset="0"/>
              </a:rPr>
              <a:t>sagu, dll);</a:t>
            </a:r>
            <a:endParaRPr lang="id-ID" sz="2400" dirty="0">
              <a:solidFill>
                <a:srgbClr val="002060"/>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Aneka sumber lemak/minyak (kelapa, kelapa </a:t>
            </a:r>
            <a:r>
              <a:rPr lang="id-ID" sz="2400" dirty="0" smtClean="0">
                <a:solidFill>
                  <a:srgbClr val="002060"/>
                </a:solidFill>
                <a:latin typeface="Arial" panose="020B0604020202020204" pitchFamily="34" charset="0"/>
                <a:cs typeface="Arial" panose="020B0604020202020204" pitchFamily="34" charset="0"/>
              </a:rPr>
              <a:t>sawit, dll)</a:t>
            </a:r>
            <a:endParaRPr lang="id-ID" sz="2400" dirty="0">
              <a:solidFill>
                <a:srgbClr val="002060"/>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Rempah-rempah</a:t>
            </a: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Hasil ternak (daging, </a:t>
            </a:r>
            <a:r>
              <a:rPr lang="id-ID" sz="2400" dirty="0" smtClean="0">
                <a:solidFill>
                  <a:srgbClr val="002060"/>
                </a:solidFill>
                <a:latin typeface="Arial" panose="020B0604020202020204" pitchFamily="34" charset="0"/>
                <a:cs typeface="Arial" panose="020B0604020202020204" pitchFamily="34" charset="0"/>
              </a:rPr>
              <a:t>susu, dll)</a:t>
            </a:r>
            <a:endParaRPr lang="id-ID" sz="2400" dirty="0">
              <a:solidFill>
                <a:srgbClr val="002060"/>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Hasil Laut dan perairan (Ikan, rumput laut</a:t>
            </a:r>
            <a:r>
              <a:rPr lang="id-ID" sz="2400" dirty="0" smtClean="0">
                <a:solidFill>
                  <a:srgbClr val="002060"/>
                </a:solidFill>
                <a:latin typeface="Arial" panose="020B0604020202020204" pitchFamily="34" charset="0"/>
                <a:cs typeface="Arial" panose="020B0604020202020204" pitchFamily="34" charset="0"/>
              </a:rPr>
              <a:t>, dll), </a:t>
            </a:r>
            <a:r>
              <a:rPr lang="id-ID" sz="2400" dirty="0">
                <a:solidFill>
                  <a:srgbClr val="002060"/>
                </a:solidFill>
                <a:latin typeface="Arial" panose="020B0604020202020204" pitchFamily="34" charset="0"/>
                <a:cs typeface="Arial" panose="020B0604020202020204" pitchFamily="34" charset="0"/>
              </a:rPr>
              <a:t>serta </a:t>
            </a:r>
          </a:p>
          <a:p>
            <a:pPr marL="800100" lvl="1" indent="-342900">
              <a:spcBef>
                <a:spcPts val="600"/>
              </a:spcBef>
              <a:buFont typeface="Arial" panose="020B0604020202020204" pitchFamily="34" charset="0"/>
              <a:buChar char="•"/>
            </a:pPr>
            <a:r>
              <a:rPr lang="id-ID" sz="2400" dirty="0">
                <a:solidFill>
                  <a:srgbClr val="002060"/>
                </a:solidFill>
                <a:latin typeface="Arial" panose="020B0604020202020204" pitchFamily="34" charset="0"/>
                <a:cs typeface="Arial" panose="020B0604020202020204" pitchFamily="34" charset="0"/>
              </a:rPr>
              <a:t>Produk pangan lokal unggul </a:t>
            </a:r>
            <a:r>
              <a:rPr lang="id-ID" sz="2400" dirty="0" smtClean="0">
                <a:solidFill>
                  <a:srgbClr val="002060"/>
                </a:solidFill>
                <a:latin typeface="Arial" panose="020B0604020202020204" pitchFamily="34" charset="0"/>
                <a:cs typeface="Arial" panose="020B0604020202020204" pitchFamily="34" charset="0"/>
              </a:rPr>
              <a:t>lain, sesuai </a:t>
            </a:r>
            <a:r>
              <a:rPr lang="id-ID" sz="2400" dirty="0">
                <a:solidFill>
                  <a:srgbClr val="002060"/>
                </a:solidFill>
                <a:latin typeface="Arial" panose="020B0604020202020204" pitchFamily="34" charset="0"/>
                <a:cs typeface="Arial" panose="020B0604020202020204" pitchFamily="34" charset="0"/>
              </a:rPr>
              <a:t>budaya </a:t>
            </a:r>
            <a:r>
              <a:rPr lang="id-ID" sz="2400" dirty="0" smtClean="0">
                <a:solidFill>
                  <a:srgbClr val="002060"/>
                </a:solidFill>
                <a:latin typeface="Arial" panose="020B0604020202020204" pitchFamily="34" charset="0"/>
                <a:cs typeface="Arial" panose="020B0604020202020204" pitchFamily="34" charset="0"/>
              </a:rPr>
              <a:t>&amp; kearifan lokal</a:t>
            </a:r>
            <a:endParaRPr lang="id-ID"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8304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86954" y="214314"/>
            <a:ext cx="9083940" cy="1431925"/>
          </a:xfrm>
        </p:spPr>
        <p:txBody>
          <a:bodyPr/>
          <a:lstStyle/>
          <a:p>
            <a:pPr algn="l" eaLnBrk="1" hangingPunct="1">
              <a:defRPr/>
            </a:pPr>
            <a:r>
              <a:rPr lang="en-US" sz="3600" dirty="0" err="1" smtClean="0">
                <a:solidFill>
                  <a:schemeClr val="bg1"/>
                </a:solidFill>
              </a:rPr>
              <a:t>Cakupan</a:t>
            </a:r>
            <a:r>
              <a:rPr lang="en-US" sz="3600" dirty="0" smtClean="0">
                <a:solidFill>
                  <a:schemeClr val="bg1"/>
                </a:solidFill>
              </a:rPr>
              <a:t> </a:t>
            </a:r>
            <a:r>
              <a:rPr lang="en-US" sz="3600" dirty="0" err="1" smtClean="0">
                <a:solidFill>
                  <a:schemeClr val="bg1"/>
                </a:solidFill>
              </a:rPr>
              <a:t>Topik</a:t>
            </a:r>
            <a:r>
              <a:rPr lang="en-US" sz="3600" dirty="0" smtClean="0">
                <a:solidFill>
                  <a:schemeClr val="bg1"/>
                </a:solidFill>
              </a:rPr>
              <a:t> </a:t>
            </a:r>
            <a:r>
              <a:rPr lang="en-US" sz="3600" dirty="0" err="1" smtClean="0">
                <a:solidFill>
                  <a:schemeClr val="bg1"/>
                </a:solidFill>
              </a:rPr>
              <a:t>Penelitian</a:t>
            </a:r>
            <a:endParaRPr lang="en-US" sz="3600" dirty="0" smtClean="0">
              <a:solidFill>
                <a:schemeClr val="bg1"/>
              </a:solidFill>
            </a:endParaRPr>
          </a:p>
        </p:txBody>
      </p:sp>
      <p:sp>
        <p:nvSpPr>
          <p:cNvPr id="15363" name="Rectangle 3"/>
          <p:cNvSpPr>
            <a:spLocks noGrp="1" noRot="1" noChangeArrowheads="1"/>
          </p:cNvSpPr>
          <p:nvPr>
            <p:ph idx="1"/>
          </p:nvPr>
        </p:nvSpPr>
        <p:spPr>
          <a:xfrm>
            <a:off x="809596" y="1428736"/>
            <a:ext cx="8674629" cy="4929187"/>
          </a:xfrm>
        </p:spPr>
        <p:txBody>
          <a:bodyPr/>
          <a:lstStyle/>
          <a:p>
            <a:pPr eaLnBrk="1" hangingPunct="1">
              <a:defRPr/>
            </a:pPr>
            <a:r>
              <a:rPr lang="en-US" sz="2800" b="1" dirty="0" err="1" smtClean="0"/>
              <a:t>Teknologi</a:t>
            </a:r>
            <a:r>
              <a:rPr lang="en-US" sz="2800" b="1" dirty="0" smtClean="0"/>
              <a:t> </a:t>
            </a:r>
            <a:r>
              <a:rPr lang="en-US" sz="2800" b="1" dirty="0" err="1" smtClean="0"/>
              <a:t>Pangan</a:t>
            </a:r>
            <a:r>
              <a:rPr lang="en-US" sz="2800" b="1" dirty="0" smtClean="0"/>
              <a:t> </a:t>
            </a:r>
            <a:r>
              <a:rPr lang="en-US" sz="2800" b="1" dirty="0" err="1" smtClean="0"/>
              <a:t>dan</a:t>
            </a:r>
            <a:r>
              <a:rPr lang="en-US" sz="2800" b="1" dirty="0" smtClean="0"/>
              <a:t> </a:t>
            </a:r>
            <a:r>
              <a:rPr lang="en-US" sz="2800" b="1" dirty="0" err="1" smtClean="0"/>
              <a:t>Gizi</a:t>
            </a:r>
            <a:r>
              <a:rPr lang="en-US" sz="2800" b="1" dirty="0" smtClean="0"/>
              <a:t> </a:t>
            </a:r>
            <a:r>
              <a:rPr lang="en-US" sz="2800" b="1" dirty="0" err="1" smtClean="0"/>
              <a:t>Masyarakat</a:t>
            </a:r>
            <a:endParaRPr lang="en-US" sz="2800" b="1" dirty="0" smtClean="0"/>
          </a:p>
          <a:p>
            <a:pPr lvl="1" eaLnBrk="1" hangingPunct="1">
              <a:lnSpc>
                <a:spcPct val="80000"/>
              </a:lnSpc>
              <a:defRPr/>
            </a:pPr>
            <a:r>
              <a:rPr lang="en-US" sz="2400" dirty="0" err="1" smtClean="0"/>
              <a:t>Pengembangan</a:t>
            </a:r>
            <a:r>
              <a:rPr lang="en-US" sz="2400" dirty="0" smtClean="0"/>
              <a:t> </a:t>
            </a:r>
            <a:r>
              <a:rPr lang="en-US" sz="2400" dirty="0" err="1" smtClean="0"/>
              <a:t>alternatif</a:t>
            </a:r>
            <a:r>
              <a:rPr lang="en-US" sz="2400" dirty="0" smtClean="0"/>
              <a:t> </a:t>
            </a:r>
            <a:r>
              <a:rPr lang="en-US" sz="2400" dirty="0" err="1" smtClean="0"/>
              <a:t>pengawet</a:t>
            </a:r>
            <a:r>
              <a:rPr lang="en-US" sz="2400" dirty="0" smtClean="0"/>
              <a:t>, </a:t>
            </a:r>
            <a:r>
              <a:rPr lang="en-US" sz="2400" dirty="0" err="1" smtClean="0"/>
              <a:t>pewarna</a:t>
            </a:r>
            <a:r>
              <a:rPr lang="en-US" sz="2400" dirty="0" smtClean="0"/>
              <a:t> </a:t>
            </a:r>
            <a:r>
              <a:rPr lang="en-US" sz="2400" dirty="0" err="1" smtClean="0"/>
              <a:t>dan</a:t>
            </a:r>
            <a:r>
              <a:rPr lang="en-US" sz="2400" dirty="0" smtClean="0"/>
              <a:t> </a:t>
            </a:r>
            <a:r>
              <a:rPr lang="en-US" sz="2400" dirty="0" err="1" smtClean="0"/>
              <a:t>penguat</a:t>
            </a:r>
            <a:r>
              <a:rPr lang="en-US" sz="2400" dirty="0" smtClean="0"/>
              <a:t> rasa yang </a:t>
            </a:r>
            <a:r>
              <a:rPr lang="en-US" sz="2400" dirty="0" err="1" smtClean="0"/>
              <a:t>aman</a:t>
            </a:r>
            <a:r>
              <a:rPr lang="en-US" sz="2400" dirty="0" smtClean="0"/>
              <a:t> </a:t>
            </a:r>
            <a:r>
              <a:rPr lang="en-US" sz="2400" dirty="0" err="1" smtClean="0"/>
              <a:t>dari</a:t>
            </a:r>
            <a:r>
              <a:rPr lang="en-US" sz="2400" dirty="0" smtClean="0"/>
              <a:t> </a:t>
            </a:r>
            <a:r>
              <a:rPr lang="en-US" sz="2400" dirty="0" err="1" smtClean="0"/>
              <a:t>komoditas</a:t>
            </a:r>
            <a:r>
              <a:rPr lang="en-US" sz="2400" dirty="0" smtClean="0"/>
              <a:t> </a:t>
            </a:r>
            <a:r>
              <a:rPr lang="en-US" sz="2400" dirty="0" err="1" smtClean="0"/>
              <a:t>lokal</a:t>
            </a:r>
            <a:endParaRPr lang="en-US" sz="2400" dirty="0" smtClean="0"/>
          </a:p>
          <a:p>
            <a:pPr lvl="1" eaLnBrk="1" hangingPunct="1">
              <a:lnSpc>
                <a:spcPct val="80000"/>
              </a:lnSpc>
              <a:defRPr/>
            </a:pPr>
            <a:r>
              <a:rPr lang="en-US" sz="2400" dirty="0" err="1" smtClean="0"/>
              <a:t>Fortifikasi</a:t>
            </a:r>
            <a:r>
              <a:rPr lang="en-US" sz="2400" dirty="0" smtClean="0"/>
              <a:t> </a:t>
            </a:r>
            <a:r>
              <a:rPr lang="en-US" sz="2400" dirty="0" err="1" smtClean="0"/>
              <a:t>pangan</a:t>
            </a:r>
            <a:endParaRPr lang="en-US" sz="2400" dirty="0" smtClean="0"/>
          </a:p>
          <a:p>
            <a:pPr lvl="1" eaLnBrk="1" hangingPunct="1">
              <a:lnSpc>
                <a:spcPct val="80000"/>
              </a:lnSpc>
              <a:defRPr/>
            </a:pPr>
            <a:r>
              <a:rPr lang="en-US" sz="2400" dirty="0" err="1" smtClean="0"/>
              <a:t>Pengembangan</a:t>
            </a:r>
            <a:r>
              <a:rPr lang="en-US" sz="2400" dirty="0" smtClean="0"/>
              <a:t> </a:t>
            </a:r>
            <a:r>
              <a:rPr lang="en-US" sz="2400" dirty="0" err="1" smtClean="0"/>
              <a:t>produk</a:t>
            </a:r>
            <a:r>
              <a:rPr lang="en-US" sz="2400" dirty="0" smtClean="0"/>
              <a:t> </a:t>
            </a:r>
            <a:r>
              <a:rPr lang="en-US" sz="2400" dirty="0" err="1" smtClean="0"/>
              <a:t>kaya</a:t>
            </a:r>
            <a:r>
              <a:rPr lang="en-US" sz="2400" dirty="0" smtClean="0"/>
              <a:t> protein </a:t>
            </a:r>
          </a:p>
          <a:p>
            <a:pPr lvl="1" eaLnBrk="1" hangingPunct="1">
              <a:lnSpc>
                <a:spcPct val="80000"/>
              </a:lnSpc>
              <a:defRPr/>
            </a:pPr>
            <a:r>
              <a:rPr lang="en-US" sz="2400" dirty="0" err="1" smtClean="0"/>
              <a:t>Pengembangan</a:t>
            </a:r>
            <a:r>
              <a:rPr lang="en-US" sz="2400" dirty="0" smtClean="0"/>
              <a:t> </a:t>
            </a:r>
            <a:r>
              <a:rPr lang="en-US" sz="2400" dirty="0" err="1" smtClean="0"/>
              <a:t>industri</a:t>
            </a:r>
            <a:r>
              <a:rPr lang="en-US" sz="2400" dirty="0" smtClean="0"/>
              <a:t> </a:t>
            </a:r>
            <a:r>
              <a:rPr lang="en-US" sz="2400" dirty="0" err="1" smtClean="0"/>
              <a:t>pangan</a:t>
            </a:r>
            <a:endParaRPr lang="en-US" sz="2400" dirty="0" smtClean="0"/>
          </a:p>
          <a:p>
            <a:pPr lvl="1">
              <a:defRPr/>
            </a:pPr>
            <a:r>
              <a:rPr lang="en-US" sz="2400" kern="1200" dirty="0" err="1" smtClean="0"/>
              <a:t>Pemanfaatan</a:t>
            </a:r>
            <a:r>
              <a:rPr lang="en-US" sz="2400" kern="1200" dirty="0" smtClean="0"/>
              <a:t> </a:t>
            </a:r>
            <a:r>
              <a:rPr lang="en-US" sz="2400" kern="1200" dirty="0" err="1" smtClean="0"/>
              <a:t>bioteknologi</a:t>
            </a:r>
            <a:r>
              <a:rPr lang="en-US" sz="2400" kern="1200" dirty="0" smtClean="0"/>
              <a:t> </a:t>
            </a:r>
            <a:r>
              <a:rPr lang="en-US" sz="2400" kern="1200" dirty="0" err="1" smtClean="0"/>
              <a:t>dan</a:t>
            </a:r>
            <a:r>
              <a:rPr lang="en-US" sz="2400" kern="1200" dirty="0" smtClean="0"/>
              <a:t> </a:t>
            </a:r>
            <a:r>
              <a:rPr lang="en-US" sz="2400" kern="1200" dirty="0" err="1" smtClean="0"/>
              <a:t>kimia</a:t>
            </a:r>
            <a:r>
              <a:rPr lang="en-US" sz="2400" kern="1200" dirty="0" smtClean="0"/>
              <a:t> </a:t>
            </a:r>
            <a:r>
              <a:rPr lang="en-US" sz="2400" kern="1200" dirty="0" err="1" smtClean="0"/>
              <a:t>panga</a:t>
            </a:r>
            <a:r>
              <a:rPr lang="en-US" sz="2400" kern="1200" dirty="0" err="1"/>
              <a:t>n</a:t>
            </a:r>
            <a:endParaRPr lang="en-US" sz="2000" dirty="0" smtClean="0"/>
          </a:p>
          <a:p>
            <a:pPr eaLnBrk="1" hangingPunct="1">
              <a:defRPr/>
            </a:pPr>
            <a:r>
              <a:rPr lang="en-US" sz="2800" b="1" dirty="0" err="1" smtClean="0"/>
              <a:t>Sosial</a:t>
            </a:r>
            <a:r>
              <a:rPr lang="en-US" sz="2800" b="1" dirty="0" smtClean="0"/>
              <a:t>, </a:t>
            </a:r>
            <a:r>
              <a:rPr lang="en-US" sz="2800" b="1" dirty="0" err="1" smtClean="0"/>
              <a:t>Ekonomi</a:t>
            </a:r>
            <a:r>
              <a:rPr lang="en-US" sz="2800" b="1" dirty="0" smtClean="0"/>
              <a:t>, </a:t>
            </a:r>
            <a:r>
              <a:rPr lang="en-US" sz="2800" b="1" dirty="0" err="1" smtClean="0"/>
              <a:t>Budaya</a:t>
            </a:r>
            <a:endParaRPr lang="en-US" sz="2800" b="1" dirty="0" smtClean="0"/>
          </a:p>
          <a:p>
            <a:pPr lvl="1" eaLnBrk="1" hangingPunct="1">
              <a:defRPr/>
            </a:pPr>
            <a:r>
              <a:rPr lang="en-US" sz="2400" dirty="0" err="1" smtClean="0"/>
              <a:t>Pola</a:t>
            </a:r>
            <a:r>
              <a:rPr lang="en-US" sz="2400" dirty="0" smtClean="0"/>
              <a:t> </a:t>
            </a:r>
            <a:r>
              <a:rPr lang="en-US" sz="2400" dirty="0" err="1" smtClean="0"/>
              <a:t>dan</a:t>
            </a:r>
            <a:r>
              <a:rPr lang="en-US" sz="2400" dirty="0" smtClean="0"/>
              <a:t> </a:t>
            </a:r>
            <a:r>
              <a:rPr lang="en-US" sz="2400" dirty="0" err="1" smtClean="0"/>
              <a:t>peta</a:t>
            </a:r>
            <a:r>
              <a:rPr lang="en-US" sz="2400" dirty="0" smtClean="0"/>
              <a:t> </a:t>
            </a:r>
            <a:r>
              <a:rPr lang="en-US" sz="2400" dirty="0" err="1" smtClean="0"/>
              <a:t>distribusi</a:t>
            </a:r>
            <a:r>
              <a:rPr lang="en-US" sz="2400" dirty="0" smtClean="0"/>
              <a:t> </a:t>
            </a:r>
            <a:r>
              <a:rPr lang="en-US" sz="2400" dirty="0" err="1" smtClean="0"/>
              <a:t>dan</a:t>
            </a:r>
            <a:r>
              <a:rPr lang="en-US" sz="2400" dirty="0" smtClean="0"/>
              <a:t> </a:t>
            </a:r>
            <a:r>
              <a:rPr lang="en-US" sz="2400" dirty="0" err="1" smtClean="0"/>
              <a:t>pemasaran</a:t>
            </a:r>
            <a:r>
              <a:rPr lang="en-US" sz="2400" dirty="0" smtClean="0"/>
              <a:t> </a:t>
            </a:r>
            <a:r>
              <a:rPr lang="en-US" sz="2400" dirty="0" err="1" smtClean="0"/>
              <a:t>pangan</a:t>
            </a:r>
            <a:endParaRPr lang="en-US" sz="2400" dirty="0" smtClean="0"/>
          </a:p>
          <a:p>
            <a:pPr lvl="1" eaLnBrk="1" hangingPunct="1">
              <a:defRPr/>
            </a:pPr>
            <a:r>
              <a:rPr lang="en-US" sz="2400" dirty="0" err="1" smtClean="0"/>
              <a:t>Kelembagaan</a:t>
            </a:r>
            <a:r>
              <a:rPr lang="en-US" sz="2400" dirty="0" smtClean="0"/>
              <a:t> formal </a:t>
            </a:r>
            <a:r>
              <a:rPr lang="en-US" sz="2400" dirty="0" err="1" smtClean="0"/>
              <a:t>dan</a:t>
            </a:r>
            <a:r>
              <a:rPr lang="en-US" sz="2400" dirty="0" smtClean="0"/>
              <a:t> non formal </a:t>
            </a:r>
            <a:r>
              <a:rPr lang="en-US" sz="2400" dirty="0" err="1" smtClean="0"/>
              <a:t>penganekaragaman</a:t>
            </a:r>
            <a:r>
              <a:rPr lang="en-US" sz="2400" dirty="0" smtClean="0"/>
              <a:t> </a:t>
            </a:r>
            <a:r>
              <a:rPr lang="en-US" sz="2400" dirty="0" err="1" smtClean="0"/>
              <a:t>pangan</a:t>
            </a:r>
            <a:endParaRPr lang="en-US" sz="2400" dirty="0" smtClean="0"/>
          </a:p>
          <a:p>
            <a:pPr lvl="1" eaLnBrk="1" hangingPunct="1">
              <a:defRPr/>
            </a:pPr>
            <a:r>
              <a:rPr lang="en-US" sz="2400" dirty="0" err="1" smtClean="0"/>
              <a:t>Kearifan</a:t>
            </a:r>
            <a:r>
              <a:rPr lang="en-US" sz="2400" dirty="0" smtClean="0"/>
              <a:t> </a:t>
            </a:r>
            <a:r>
              <a:rPr lang="en-US" sz="2400" dirty="0" err="1" smtClean="0"/>
              <a:t>lokal</a:t>
            </a:r>
            <a:r>
              <a:rPr lang="en-US" sz="2400" dirty="0" smtClean="0"/>
              <a:t> </a:t>
            </a:r>
            <a:r>
              <a:rPr lang="en-US" sz="2400" dirty="0" err="1" smtClean="0"/>
              <a:t>pangan</a:t>
            </a:r>
            <a:endParaRPr lang="en-US" sz="2400" dirty="0" smtClean="0"/>
          </a:p>
          <a:p>
            <a:pPr lvl="1" eaLnBrk="1" hangingPunct="1">
              <a:lnSpc>
                <a:spcPct val="80000"/>
              </a:lnSpc>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algn="l" eaLnBrk="1" hangingPunct="1">
              <a:defRPr/>
            </a:pPr>
            <a:r>
              <a:rPr lang="en-US" sz="3600" dirty="0" err="1" smtClean="0">
                <a:solidFill>
                  <a:schemeClr val="bg1"/>
                </a:solidFill>
              </a:rPr>
              <a:t>Cakupan</a:t>
            </a:r>
            <a:r>
              <a:rPr lang="en-US" sz="3600" dirty="0" smtClean="0">
                <a:solidFill>
                  <a:schemeClr val="bg1"/>
                </a:solidFill>
              </a:rPr>
              <a:t> </a:t>
            </a:r>
            <a:r>
              <a:rPr lang="en-US" sz="3600" dirty="0" err="1" smtClean="0">
                <a:solidFill>
                  <a:schemeClr val="bg1"/>
                </a:solidFill>
              </a:rPr>
              <a:t>Topik</a:t>
            </a:r>
            <a:r>
              <a:rPr lang="en-US" sz="3600" dirty="0" smtClean="0">
                <a:solidFill>
                  <a:schemeClr val="bg1"/>
                </a:solidFill>
              </a:rPr>
              <a:t> </a:t>
            </a:r>
            <a:r>
              <a:rPr lang="en-US" sz="3600" dirty="0" err="1" smtClean="0">
                <a:solidFill>
                  <a:schemeClr val="bg1"/>
                </a:solidFill>
              </a:rPr>
              <a:t>Penelitian</a:t>
            </a:r>
            <a:endParaRPr lang="en-US" sz="3600" dirty="0" smtClean="0">
              <a:solidFill>
                <a:schemeClr val="bg1"/>
              </a:solidFill>
            </a:endParaRPr>
          </a:p>
        </p:txBody>
      </p:sp>
      <p:sp>
        <p:nvSpPr>
          <p:cNvPr id="19459" name="Rectangle 3"/>
          <p:cNvSpPr>
            <a:spLocks noGrp="1" noRot="1" noChangeArrowheads="1"/>
          </p:cNvSpPr>
          <p:nvPr>
            <p:ph idx="1"/>
          </p:nvPr>
        </p:nvSpPr>
        <p:spPr>
          <a:xfrm>
            <a:off x="666720" y="1214422"/>
            <a:ext cx="8674629" cy="4857750"/>
          </a:xfrm>
        </p:spPr>
        <p:txBody>
          <a:bodyPr/>
          <a:lstStyle/>
          <a:p>
            <a:pPr eaLnBrk="1" hangingPunct="1">
              <a:defRPr/>
            </a:pPr>
            <a:r>
              <a:rPr lang="en-US" sz="2800" b="1" dirty="0" err="1" smtClean="0"/>
              <a:t>Pertanian</a:t>
            </a:r>
            <a:endParaRPr lang="en-US" sz="2800" b="1" dirty="0" smtClean="0"/>
          </a:p>
          <a:p>
            <a:pPr marL="742950" lvl="2" indent="-342900" eaLnBrk="1" hangingPunct="1">
              <a:defRPr/>
            </a:pPr>
            <a:r>
              <a:rPr lang="en-US" dirty="0" err="1" smtClean="0"/>
              <a:t>Perbaikan</a:t>
            </a:r>
            <a:r>
              <a:rPr lang="en-US" dirty="0" smtClean="0"/>
              <a:t> </a:t>
            </a:r>
            <a:r>
              <a:rPr lang="en-US" dirty="0" err="1" smtClean="0"/>
              <a:t>kuantitas</a:t>
            </a:r>
            <a:r>
              <a:rPr lang="en-US" dirty="0" smtClean="0"/>
              <a:t> </a:t>
            </a:r>
            <a:r>
              <a:rPr lang="en-US" dirty="0" err="1" smtClean="0"/>
              <a:t>dan</a:t>
            </a:r>
            <a:r>
              <a:rPr lang="en-US" dirty="0" smtClean="0"/>
              <a:t> </a:t>
            </a:r>
            <a:r>
              <a:rPr lang="en-US" dirty="0" err="1" smtClean="0"/>
              <a:t>kualitas</a:t>
            </a:r>
            <a:r>
              <a:rPr lang="en-US" dirty="0" smtClean="0"/>
              <a:t> </a:t>
            </a:r>
            <a:r>
              <a:rPr lang="en-US" dirty="0" err="1" smtClean="0"/>
              <a:t>produksi</a:t>
            </a:r>
            <a:r>
              <a:rPr lang="en-US" dirty="0" smtClean="0"/>
              <a:t> </a:t>
            </a:r>
            <a:r>
              <a:rPr lang="en-US" dirty="0" err="1" smtClean="0"/>
              <a:t>melalui</a:t>
            </a:r>
            <a:r>
              <a:rPr lang="en-US" dirty="0" smtClean="0"/>
              <a:t> </a:t>
            </a:r>
            <a:r>
              <a:rPr lang="en-US" dirty="0" err="1" smtClean="0"/>
              <a:t>perbaikan</a:t>
            </a:r>
            <a:r>
              <a:rPr lang="en-US" dirty="0" smtClean="0"/>
              <a:t> </a:t>
            </a:r>
            <a:r>
              <a:rPr lang="en-US" dirty="0" err="1" smtClean="0"/>
              <a:t>agroteknologi</a:t>
            </a:r>
            <a:r>
              <a:rPr lang="en-US" dirty="0" smtClean="0"/>
              <a:t> (</a:t>
            </a:r>
            <a:r>
              <a:rPr lang="en-US" dirty="0" err="1" smtClean="0"/>
              <a:t>tanah</a:t>
            </a:r>
            <a:r>
              <a:rPr lang="en-US" dirty="0" smtClean="0"/>
              <a:t>, </a:t>
            </a:r>
            <a:r>
              <a:rPr lang="en-US" dirty="0" err="1" smtClean="0"/>
              <a:t>organisme</a:t>
            </a:r>
            <a:r>
              <a:rPr lang="en-US" dirty="0" smtClean="0"/>
              <a:t> </a:t>
            </a:r>
            <a:r>
              <a:rPr lang="en-US" dirty="0" err="1" smtClean="0"/>
              <a:t>pengganggu</a:t>
            </a:r>
            <a:r>
              <a:rPr lang="en-US" dirty="0" smtClean="0"/>
              <a:t>, </a:t>
            </a:r>
            <a:r>
              <a:rPr lang="en-US" dirty="0" err="1" smtClean="0"/>
              <a:t>pemuliaan</a:t>
            </a:r>
            <a:r>
              <a:rPr lang="en-US" dirty="0" smtClean="0"/>
              <a:t>, </a:t>
            </a:r>
            <a:r>
              <a:rPr lang="en-US" dirty="0" err="1" smtClean="0"/>
              <a:t>sistem</a:t>
            </a:r>
            <a:r>
              <a:rPr lang="en-US" dirty="0" smtClean="0"/>
              <a:t> </a:t>
            </a:r>
            <a:r>
              <a:rPr lang="en-US" dirty="0" err="1" smtClean="0"/>
              <a:t>budidaya</a:t>
            </a:r>
            <a:r>
              <a:rPr lang="en-US" dirty="0" smtClean="0"/>
              <a:t>, </a:t>
            </a:r>
            <a:r>
              <a:rPr lang="en-US" dirty="0" err="1" smtClean="0"/>
              <a:t>pascapanen</a:t>
            </a:r>
            <a:r>
              <a:rPr lang="en-US" dirty="0" smtClean="0"/>
              <a:t>, </a:t>
            </a:r>
            <a:r>
              <a:rPr lang="en-US" dirty="0" err="1" smtClean="0"/>
              <a:t>bioteknologi</a:t>
            </a:r>
            <a:r>
              <a:rPr lang="en-US" dirty="0" smtClean="0"/>
              <a:t>), yang </a:t>
            </a:r>
            <a:r>
              <a:rPr lang="en-US" dirty="0" err="1" smtClean="0"/>
              <a:t>berlanjut</a:t>
            </a:r>
            <a:endParaRPr lang="en-US" dirty="0" smtClean="0"/>
          </a:p>
          <a:p>
            <a:pPr marL="742950" lvl="2" indent="-342900" eaLnBrk="1" hangingPunct="1">
              <a:defRPr/>
            </a:pPr>
            <a:r>
              <a:rPr lang="en-US" dirty="0" err="1" smtClean="0"/>
              <a:t>Penanganan</a:t>
            </a:r>
            <a:r>
              <a:rPr lang="en-US" dirty="0" smtClean="0"/>
              <a:t> &amp; </a:t>
            </a:r>
            <a:r>
              <a:rPr lang="en-US" dirty="0" err="1" smtClean="0"/>
              <a:t>pemanfaatan</a:t>
            </a:r>
            <a:r>
              <a:rPr lang="en-US" dirty="0" smtClean="0"/>
              <a:t> </a:t>
            </a:r>
            <a:r>
              <a:rPr lang="en-US" dirty="0" err="1" smtClean="0"/>
              <a:t>limbah</a:t>
            </a:r>
            <a:r>
              <a:rPr lang="en-US" dirty="0" smtClean="0"/>
              <a:t>  &amp; </a:t>
            </a:r>
            <a:r>
              <a:rPr lang="en-US" dirty="0" err="1" smtClean="0"/>
              <a:t>produk</a:t>
            </a:r>
            <a:r>
              <a:rPr lang="en-US" dirty="0" smtClean="0"/>
              <a:t> </a:t>
            </a:r>
            <a:r>
              <a:rPr lang="en-US" dirty="0" err="1" smtClean="0"/>
              <a:t>samping</a:t>
            </a:r>
            <a:r>
              <a:rPr lang="en-US" dirty="0" smtClean="0"/>
              <a:t> </a:t>
            </a:r>
            <a:r>
              <a:rPr lang="en-US" dirty="0" err="1" smtClean="0"/>
              <a:t>industri</a:t>
            </a:r>
            <a:r>
              <a:rPr lang="en-US" dirty="0" smtClean="0"/>
              <a:t> </a:t>
            </a:r>
            <a:r>
              <a:rPr lang="en-US" dirty="0" err="1" smtClean="0"/>
              <a:t>pangan</a:t>
            </a:r>
            <a:endParaRPr lang="en-US" dirty="0" smtClean="0"/>
          </a:p>
          <a:p>
            <a:pPr eaLnBrk="1" hangingPunct="1">
              <a:defRPr/>
            </a:pPr>
            <a:r>
              <a:rPr lang="en-US" sz="2800" b="1" dirty="0" err="1" smtClean="0"/>
              <a:t>Peternakan</a:t>
            </a:r>
            <a:endParaRPr lang="en-US" sz="2800" b="1" dirty="0" smtClean="0"/>
          </a:p>
          <a:p>
            <a:pPr lvl="1" eaLnBrk="1" hangingPunct="1">
              <a:defRPr/>
            </a:pPr>
            <a:r>
              <a:rPr lang="en-US" sz="2400" dirty="0" err="1" smtClean="0"/>
              <a:t>Perbaikan</a:t>
            </a:r>
            <a:r>
              <a:rPr lang="en-US" sz="2400" dirty="0" smtClean="0"/>
              <a:t> </a:t>
            </a:r>
            <a:r>
              <a:rPr lang="en-US" sz="2400" dirty="0" err="1" smtClean="0"/>
              <a:t>kuantitas</a:t>
            </a:r>
            <a:r>
              <a:rPr lang="en-US" sz="2400" dirty="0" smtClean="0"/>
              <a:t> </a:t>
            </a:r>
            <a:r>
              <a:rPr lang="en-US" sz="2400" dirty="0" err="1" smtClean="0"/>
              <a:t>dan</a:t>
            </a:r>
            <a:r>
              <a:rPr lang="en-US" sz="2400" dirty="0" smtClean="0"/>
              <a:t> </a:t>
            </a:r>
            <a:r>
              <a:rPr lang="en-US" sz="2400" dirty="0" err="1" smtClean="0"/>
              <a:t>kualitas</a:t>
            </a:r>
            <a:r>
              <a:rPr lang="en-US" sz="2400" dirty="0" smtClean="0"/>
              <a:t> </a:t>
            </a:r>
            <a:r>
              <a:rPr lang="en-US" sz="2400" dirty="0" err="1" smtClean="0"/>
              <a:t>produksi</a:t>
            </a:r>
            <a:r>
              <a:rPr lang="en-US" sz="2400" dirty="0" smtClean="0"/>
              <a:t> </a:t>
            </a:r>
            <a:r>
              <a:rPr lang="en-US" sz="2400" dirty="0" err="1" smtClean="0"/>
              <a:t>ternak</a:t>
            </a:r>
            <a:r>
              <a:rPr lang="en-US" sz="2400" dirty="0" smtClean="0"/>
              <a:t> (</a:t>
            </a:r>
            <a:r>
              <a:rPr lang="en-US" sz="2400" dirty="0" err="1" smtClean="0"/>
              <a:t>pakan</a:t>
            </a:r>
            <a:r>
              <a:rPr lang="en-US" sz="2400" dirty="0" smtClean="0"/>
              <a:t> </a:t>
            </a:r>
            <a:r>
              <a:rPr lang="en-US" sz="2400" dirty="0" err="1" smtClean="0"/>
              <a:t>dan</a:t>
            </a:r>
            <a:r>
              <a:rPr lang="en-US" sz="2400" dirty="0" smtClean="0"/>
              <a:t> </a:t>
            </a:r>
            <a:r>
              <a:rPr lang="en-US" sz="2400" dirty="0" err="1" smtClean="0"/>
              <a:t>alternatifnya</a:t>
            </a:r>
            <a:r>
              <a:rPr lang="en-US" sz="2400" dirty="0" smtClean="0"/>
              <a:t>, </a:t>
            </a:r>
            <a:r>
              <a:rPr lang="en-US" sz="2400" dirty="0" err="1" smtClean="0"/>
              <a:t>teknologi</a:t>
            </a:r>
            <a:r>
              <a:rPr lang="en-US" sz="2400" dirty="0" smtClean="0"/>
              <a:t> </a:t>
            </a:r>
            <a:r>
              <a:rPr lang="en-US" sz="2400" dirty="0" err="1" smtClean="0"/>
              <a:t>hasil</a:t>
            </a:r>
            <a:r>
              <a:rPr lang="en-US" sz="2400" dirty="0" smtClean="0"/>
              <a:t> </a:t>
            </a:r>
            <a:r>
              <a:rPr lang="en-US" sz="2400" dirty="0" err="1" smtClean="0"/>
              <a:t>ternak</a:t>
            </a:r>
            <a:r>
              <a:rPr lang="en-US" sz="2400" dirty="0" smtClean="0"/>
              <a:t>, </a:t>
            </a:r>
            <a:r>
              <a:rPr lang="en-US" sz="2400" dirty="0" err="1" smtClean="0"/>
              <a:t>bioteknologi</a:t>
            </a:r>
            <a:r>
              <a:rPr lang="en-US" sz="2400" dirty="0" smtClean="0"/>
              <a:t>)</a:t>
            </a:r>
          </a:p>
          <a:p>
            <a:pPr lvl="1" eaLnBrk="1" hangingPunct="1">
              <a:defRPr/>
            </a:pPr>
            <a:r>
              <a:rPr lang="en-US" sz="2400" dirty="0" err="1" smtClean="0"/>
              <a:t>Penanganan</a:t>
            </a:r>
            <a:r>
              <a:rPr lang="en-US" sz="2400" dirty="0" smtClean="0"/>
              <a:t> &amp; </a:t>
            </a:r>
            <a:r>
              <a:rPr lang="en-US" sz="2400" dirty="0" err="1" smtClean="0"/>
              <a:t>pemanfaatan</a:t>
            </a:r>
            <a:r>
              <a:rPr lang="en-US" sz="2400" dirty="0" smtClean="0"/>
              <a:t> </a:t>
            </a:r>
            <a:r>
              <a:rPr lang="en-US" sz="2400" dirty="0" err="1" smtClean="0"/>
              <a:t>limbah</a:t>
            </a:r>
            <a:r>
              <a:rPr lang="en-US" sz="2400" dirty="0" smtClean="0"/>
              <a:t>  &amp; </a:t>
            </a:r>
            <a:r>
              <a:rPr lang="en-US" sz="2400" dirty="0" err="1" smtClean="0"/>
              <a:t>produk</a:t>
            </a:r>
            <a:r>
              <a:rPr lang="en-US" sz="2400" dirty="0" smtClean="0"/>
              <a:t> </a:t>
            </a:r>
            <a:r>
              <a:rPr lang="en-US" sz="2400" dirty="0" err="1" smtClean="0"/>
              <a:t>samping</a:t>
            </a:r>
            <a:r>
              <a:rPr lang="en-US" sz="2400" dirty="0" smtClean="0"/>
              <a:t> </a:t>
            </a:r>
            <a:r>
              <a:rPr lang="en-US" sz="2400" dirty="0" err="1" smtClean="0"/>
              <a:t>industri</a:t>
            </a:r>
            <a:r>
              <a:rPr lang="en-US" sz="2400" dirty="0" smtClean="0"/>
              <a:t> </a:t>
            </a:r>
            <a:r>
              <a:rPr lang="en-US" sz="2400" dirty="0" err="1" smtClean="0"/>
              <a:t>pangan</a:t>
            </a:r>
            <a:endParaRPr lang="en-US" sz="2400" dirty="0" smtClean="0"/>
          </a:p>
          <a:p>
            <a:pPr lvl="1">
              <a:defRPr/>
            </a:pPr>
            <a:r>
              <a:rPr lang="en-US" sz="2400" kern="1200" dirty="0" err="1" smtClean="0"/>
              <a:t>Sistem</a:t>
            </a:r>
            <a:r>
              <a:rPr lang="en-US" sz="2400" kern="1200" dirty="0" smtClean="0"/>
              <a:t> </a:t>
            </a:r>
            <a:r>
              <a:rPr lang="en-US" sz="2400" kern="1200" dirty="0" err="1" smtClean="0"/>
              <a:t>peternakan</a:t>
            </a:r>
            <a:r>
              <a:rPr lang="en-US" sz="2400" kern="1200" dirty="0" smtClean="0"/>
              <a:t> </a:t>
            </a:r>
            <a:r>
              <a:rPr lang="en-US" sz="2400" kern="1200" dirty="0" err="1" smtClean="0"/>
              <a:t>sapi</a:t>
            </a:r>
            <a:r>
              <a:rPr lang="en-US" sz="2400" kern="1200" dirty="0" smtClean="0"/>
              <a:t> </a:t>
            </a:r>
            <a:r>
              <a:rPr lang="en-US" sz="2400" kern="1200" dirty="0" err="1" smtClean="0"/>
              <a:t>perah</a:t>
            </a:r>
            <a:r>
              <a:rPr lang="en-US" sz="2400" kern="1200" dirty="0" smtClean="0"/>
              <a:t> </a:t>
            </a:r>
            <a:r>
              <a:rPr lang="en-US" sz="2400" kern="1200" dirty="0" err="1" smtClean="0"/>
              <a:t>untuk</a:t>
            </a:r>
            <a:r>
              <a:rPr lang="en-US" sz="2400" kern="1200" dirty="0" smtClean="0"/>
              <a:t> </a:t>
            </a:r>
            <a:r>
              <a:rPr lang="en-US" sz="2400" kern="1200" dirty="0" err="1" smtClean="0"/>
              <a:t>peningkatan</a:t>
            </a:r>
            <a:r>
              <a:rPr lang="en-US" sz="2400" kern="1200" dirty="0" smtClean="0"/>
              <a:t> </a:t>
            </a:r>
            <a:r>
              <a:rPr lang="en-US" sz="2400" kern="1200" dirty="0" err="1" smtClean="0"/>
              <a:t>produktivitas</a:t>
            </a:r>
            <a:r>
              <a:rPr lang="en-US" sz="2400" kern="1200" dirty="0" smtClean="0"/>
              <a:t> </a:t>
            </a:r>
            <a:r>
              <a:rPr lang="en-US" sz="2400" kern="1200" dirty="0" err="1" smtClean="0"/>
              <a:t>dan</a:t>
            </a:r>
            <a:r>
              <a:rPr lang="en-US" sz="2400" kern="1200" dirty="0" smtClean="0"/>
              <a:t> </a:t>
            </a:r>
            <a:r>
              <a:rPr lang="en-US" sz="2400" kern="1200" dirty="0" err="1" smtClean="0"/>
              <a:t>kualitas</a:t>
            </a:r>
            <a:r>
              <a:rPr lang="en-US" sz="2400" kern="1200" dirty="0" smtClean="0"/>
              <a:t> </a:t>
            </a:r>
            <a:r>
              <a:rPr lang="en-US" sz="2400" kern="1200" dirty="0" err="1" smtClean="0"/>
              <a:t>susu</a:t>
            </a:r>
            <a:endParaRPr lang="en-US" sz="2400" dirty="0" smtClean="0"/>
          </a:p>
          <a:p>
            <a:pPr lvl="1" eaLnBrk="1" hangingPunct="1">
              <a:defRPr/>
            </a:pPr>
            <a:endParaRPr lang="en-US" sz="2400" dirty="0" smtClean="0"/>
          </a:p>
          <a:p>
            <a:pPr lvl="1" eaLnBrk="1" hangingPunct="1">
              <a:defRPr/>
            </a:pPr>
            <a:endParaRPr lang="en-US" sz="2400" dirty="0" smtClean="0"/>
          </a:p>
          <a:p>
            <a:pPr lvl="1" eaLnBrk="1" hangingPunct="1">
              <a:defRPr/>
            </a:pPr>
            <a:endParaRPr lang="en-US" sz="2000"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000" b="1" dirty="0" err="1" smtClean="0">
                <a:solidFill>
                  <a:schemeClr val="bg1"/>
                </a:solidFill>
              </a:rPr>
              <a:t>Cakupan</a:t>
            </a:r>
            <a:r>
              <a:rPr lang="en-US" sz="4000" b="1" dirty="0" smtClean="0">
                <a:solidFill>
                  <a:schemeClr val="bg1"/>
                </a:solidFill>
              </a:rPr>
              <a:t> </a:t>
            </a:r>
            <a:r>
              <a:rPr lang="en-US" sz="4000" b="1" dirty="0" err="1" smtClean="0">
                <a:solidFill>
                  <a:schemeClr val="bg1"/>
                </a:solidFill>
              </a:rPr>
              <a:t>Topik</a:t>
            </a:r>
            <a:r>
              <a:rPr lang="en-US" sz="4000" b="1" dirty="0" smtClean="0">
                <a:solidFill>
                  <a:schemeClr val="bg1"/>
                </a:solidFill>
              </a:rPr>
              <a:t> </a:t>
            </a:r>
            <a:r>
              <a:rPr lang="en-US" sz="4000" b="1" dirty="0" err="1" smtClean="0">
                <a:solidFill>
                  <a:schemeClr val="bg1"/>
                </a:solidFill>
              </a:rPr>
              <a:t>Penelitian</a:t>
            </a:r>
            <a:endParaRPr lang="en-US" sz="4000" b="1" dirty="0">
              <a:solidFill>
                <a:schemeClr val="bg1"/>
              </a:solidFill>
            </a:endParaRPr>
          </a:p>
        </p:txBody>
      </p:sp>
      <p:sp>
        <p:nvSpPr>
          <p:cNvPr id="3" name="Content Placeholder 2"/>
          <p:cNvSpPr>
            <a:spLocks noGrp="1"/>
          </p:cNvSpPr>
          <p:nvPr>
            <p:ph idx="1"/>
          </p:nvPr>
        </p:nvSpPr>
        <p:spPr/>
        <p:txBody>
          <a:bodyPr/>
          <a:lstStyle/>
          <a:p>
            <a:pPr>
              <a:defRPr/>
            </a:pPr>
            <a:r>
              <a:rPr lang="en-US" sz="2800" b="1" dirty="0" err="1" smtClean="0"/>
              <a:t>Perikanan</a:t>
            </a:r>
            <a:r>
              <a:rPr lang="en-US" sz="2800" b="1" dirty="0" smtClean="0"/>
              <a:t> </a:t>
            </a:r>
            <a:r>
              <a:rPr lang="en-US" sz="2800" b="1" dirty="0" err="1" smtClean="0"/>
              <a:t>dan</a:t>
            </a:r>
            <a:r>
              <a:rPr lang="en-US" sz="2800" b="1" dirty="0" smtClean="0"/>
              <a:t> </a:t>
            </a:r>
            <a:r>
              <a:rPr lang="en-US" sz="2800" b="1" dirty="0" err="1" smtClean="0"/>
              <a:t>Kelautan</a:t>
            </a:r>
            <a:endParaRPr lang="en-US" sz="2800" b="1" dirty="0" smtClean="0"/>
          </a:p>
          <a:p>
            <a:pPr lvl="1">
              <a:defRPr/>
            </a:pPr>
            <a:r>
              <a:rPr lang="en-US" sz="2400" dirty="0" err="1" smtClean="0"/>
              <a:t>biologi</a:t>
            </a:r>
            <a:r>
              <a:rPr lang="en-US" sz="2400" dirty="0" smtClean="0"/>
              <a:t>, </a:t>
            </a:r>
            <a:r>
              <a:rPr lang="en-US" sz="2400" dirty="0" err="1" smtClean="0"/>
              <a:t>potensi</a:t>
            </a:r>
            <a:r>
              <a:rPr lang="en-US" sz="2400" dirty="0" smtClean="0"/>
              <a:t> </a:t>
            </a:r>
            <a:r>
              <a:rPr lang="en-US" sz="2400" dirty="0" err="1" smtClean="0"/>
              <a:t>dan</a:t>
            </a:r>
            <a:r>
              <a:rPr lang="en-US" sz="2400" dirty="0" smtClean="0"/>
              <a:t> </a:t>
            </a:r>
            <a:r>
              <a:rPr lang="en-US" sz="2400" dirty="0" err="1" smtClean="0"/>
              <a:t>distribusi</a:t>
            </a:r>
            <a:r>
              <a:rPr lang="en-US" sz="2400" dirty="0" smtClean="0"/>
              <a:t> </a:t>
            </a:r>
            <a:r>
              <a:rPr lang="en-US" sz="2400" dirty="0" err="1" smtClean="0"/>
              <a:t>kelimpahan</a:t>
            </a:r>
            <a:r>
              <a:rPr lang="en-US" sz="2400" dirty="0" smtClean="0"/>
              <a:t>, </a:t>
            </a:r>
            <a:r>
              <a:rPr lang="en-US" sz="2400" dirty="0" err="1" smtClean="0"/>
              <a:t>stok</a:t>
            </a:r>
            <a:r>
              <a:rPr lang="en-US" sz="2400" dirty="0" smtClean="0"/>
              <a:t> </a:t>
            </a:r>
            <a:r>
              <a:rPr lang="en-US" sz="2400" dirty="0" err="1" smtClean="0"/>
              <a:t>ikan</a:t>
            </a:r>
            <a:r>
              <a:rPr lang="en-US" sz="2400" dirty="0" smtClean="0"/>
              <a:t> </a:t>
            </a:r>
            <a:r>
              <a:rPr lang="en-US" sz="2400" dirty="0" err="1" smtClean="0"/>
              <a:t>usaha</a:t>
            </a:r>
            <a:r>
              <a:rPr lang="en-US" sz="2400" dirty="0" smtClean="0"/>
              <a:t> </a:t>
            </a:r>
            <a:r>
              <a:rPr lang="en-US" sz="2400" dirty="0" err="1" smtClean="0"/>
              <a:t>perikanan</a:t>
            </a:r>
            <a:r>
              <a:rPr lang="en-US" sz="2400" dirty="0" smtClean="0"/>
              <a:t>, </a:t>
            </a:r>
            <a:r>
              <a:rPr lang="en-US" sz="2400" dirty="0" err="1" smtClean="0"/>
              <a:t>selektivitas</a:t>
            </a:r>
            <a:r>
              <a:rPr lang="en-US" sz="2400" dirty="0" smtClean="0"/>
              <a:t> </a:t>
            </a:r>
            <a:r>
              <a:rPr lang="en-US" sz="2400" dirty="0" err="1" smtClean="0"/>
              <a:t>alat</a:t>
            </a:r>
            <a:r>
              <a:rPr lang="en-US" sz="2400" dirty="0" smtClean="0"/>
              <a:t> </a:t>
            </a:r>
            <a:r>
              <a:rPr lang="en-US" sz="2400" dirty="0" err="1" smtClean="0"/>
              <a:t>tangkap</a:t>
            </a:r>
            <a:r>
              <a:rPr lang="en-US" sz="2400" dirty="0" smtClean="0"/>
              <a:t> </a:t>
            </a:r>
            <a:r>
              <a:rPr lang="en-US" sz="2400" dirty="0" err="1" smtClean="0"/>
              <a:t>ikan</a:t>
            </a:r>
            <a:r>
              <a:rPr lang="en-US" sz="2400" dirty="0" smtClean="0"/>
              <a:t>, bio-</a:t>
            </a:r>
            <a:r>
              <a:rPr lang="en-US" sz="2400" dirty="0" err="1" smtClean="0"/>
              <a:t>ekologi</a:t>
            </a:r>
            <a:r>
              <a:rPr lang="en-US" sz="2400" dirty="0" smtClean="0"/>
              <a:t>, </a:t>
            </a:r>
            <a:r>
              <a:rPr lang="en-US" sz="2400" dirty="0" err="1" smtClean="0"/>
              <a:t>struktur</a:t>
            </a:r>
            <a:r>
              <a:rPr lang="en-US" sz="2400" dirty="0" smtClean="0"/>
              <a:t> </a:t>
            </a:r>
            <a:r>
              <a:rPr lang="en-US" sz="2400" dirty="0" err="1" smtClean="0"/>
              <a:t>populasi</a:t>
            </a:r>
            <a:r>
              <a:rPr lang="en-US" sz="2400" dirty="0" smtClean="0"/>
              <a:t> </a:t>
            </a:r>
            <a:r>
              <a:rPr lang="en-US" sz="2400" dirty="0" err="1" smtClean="0"/>
              <a:t>dan</a:t>
            </a:r>
            <a:r>
              <a:rPr lang="en-US" sz="2400" dirty="0" smtClean="0"/>
              <a:t> </a:t>
            </a:r>
            <a:r>
              <a:rPr lang="en-US" sz="2400" dirty="0" err="1" smtClean="0"/>
              <a:t>alokasi</a:t>
            </a:r>
            <a:r>
              <a:rPr lang="en-US" sz="2400" dirty="0" smtClean="0"/>
              <a:t> </a:t>
            </a:r>
            <a:r>
              <a:rPr lang="en-US" sz="2400" dirty="0" err="1" smtClean="0"/>
              <a:t>penangkapan</a:t>
            </a:r>
            <a:r>
              <a:rPr lang="en-US" sz="2400" dirty="0" smtClean="0"/>
              <a:t> </a:t>
            </a:r>
            <a:r>
              <a:rPr lang="en-US" sz="2400" dirty="0" err="1" smtClean="0"/>
              <a:t>sumberdaya</a:t>
            </a:r>
            <a:r>
              <a:rPr lang="en-US" sz="2400" dirty="0" smtClean="0"/>
              <a:t> </a:t>
            </a:r>
            <a:r>
              <a:rPr lang="en-US" sz="2400" dirty="0" err="1" smtClean="0"/>
              <a:t>ikan</a:t>
            </a:r>
            <a:r>
              <a:rPr lang="en-US" sz="2400" dirty="0" smtClean="0"/>
              <a:t>, </a:t>
            </a:r>
            <a:r>
              <a:rPr lang="en-US" sz="2400" dirty="0" err="1" smtClean="0"/>
              <a:t>variasi</a:t>
            </a:r>
            <a:r>
              <a:rPr lang="en-US" sz="2400" dirty="0" smtClean="0"/>
              <a:t> parameter </a:t>
            </a:r>
            <a:r>
              <a:rPr lang="en-US" sz="2400" dirty="0" err="1" smtClean="0"/>
              <a:t>oseanografi</a:t>
            </a:r>
            <a:r>
              <a:rPr lang="en-US" sz="2400" dirty="0" smtClean="0"/>
              <a:t>, </a:t>
            </a:r>
            <a:r>
              <a:rPr lang="en-US" sz="2400" dirty="0" err="1" smtClean="0"/>
              <a:t>bioteknologi</a:t>
            </a:r>
            <a:endParaRPr lang="en-US" sz="2400" dirty="0" smtClean="0"/>
          </a:p>
          <a:p>
            <a:pPr lvl="1">
              <a:defRPr/>
            </a:pPr>
            <a:r>
              <a:rPr lang="en-US" sz="2400" dirty="0" err="1" smtClean="0"/>
              <a:t>Penanganan</a:t>
            </a:r>
            <a:r>
              <a:rPr lang="en-US" sz="2400" dirty="0" smtClean="0"/>
              <a:t> &amp; </a:t>
            </a:r>
            <a:r>
              <a:rPr lang="en-US" sz="2400" dirty="0" err="1" smtClean="0"/>
              <a:t>pemanfaatan</a:t>
            </a:r>
            <a:r>
              <a:rPr lang="en-US" sz="2400" dirty="0" smtClean="0"/>
              <a:t> </a:t>
            </a:r>
            <a:r>
              <a:rPr lang="en-US" sz="2400" dirty="0" err="1" smtClean="0"/>
              <a:t>limbah</a:t>
            </a:r>
            <a:r>
              <a:rPr lang="en-US" sz="2400" dirty="0" smtClean="0"/>
              <a:t>  &amp; </a:t>
            </a:r>
            <a:r>
              <a:rPr lang="en-US" sz="2400" dirty="0" err="1" smtClean="0"/>
              <a:t>produk</a:t>
            </a:r>
            <a:r>
              <a:rPr lang="en-US" sz="2400" dirty="0" smtClean="0"/>
              <a:t> </a:t>
            </a:r>
            <a:r>
              <a:rPr lang="en-US" sz="2400" dirty="0" err="1" smtClean="0"/>
              <a:t>samping</a:t>
            </a:r>
            <a:r>
              <a:rPr lang="en-US" sz="2400" dirty="0" smtClean="0"/>
              <a:t> </a:t>
            </a:r>
            <a:r>
              <a:rPr lang="en-US" sz="2400" dirty="0" err="1" smtClean="0"/>
              <a:t>industri</a:t>
            </a:r>
            <a:r>
              <a:rPr lang="en-US" sz="2400" dirty="0" smtClean="0"/>
              <a:t> </a:t>
            </a:r>
            <a:r>
              <a:rPr lang="en-US" sz="2400" dirty="0" err="1" smtClean="0"/>
              <a:t>pangan</a:t>
            </a:r>
            <a:r>
              <a:rPr lang="en-US" sz="2400" dirty="0" smtClean="0"/>
              <a:t> (</a:t>
            </a:r>
            <a:r>
              <a:rPr lang="en-US" sz="2400" dirty="0" err="1" smtClean="0"/>
              <a:t>berbasis</a:t>
            </a:r>
            <a:r>
              <a:rPr lang="en-US" sz="2400" dirty="0" smtClean="0"/>
              <a:t> </a:t>
            </a:r>
            <a:r>
              <a:rPr lang="en-US" sz="2400" dirty="0" err="1" smtClean="0"/>
              <a:t>perikanan</a:t>
            </a:r>
            <a:r>
              <a:rPr lang="en-US" sz="2400" dirty="0" smtClean="0"/>
              <a:t>)</a:t>
            </a:r>
          </a:p>
          <a:p>
            <a:pPr lvl="1">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5"/>
            <a:ext cx="9083940" cy="541338"/>
          </a:xfrm>
        </p:spPr>
        <p:txBody>
          <a:bodyPr/>
          <a:lstStyle/>
          <a:p>
            <a:pPr algn="l">
              <a:defRPr/>
            </a:pPr>
            <a:r>
              <a:rPr lang="en-US" sz="2400" b="1" dirty="0" err="1" smtClean="0">
                <a:solidFill>
                  <a:srgbClr val="FFFF00"/>
                </a:solidFill>
              </a:rPr>
              <a:t>Contoh</a:t>
            </a:r>
            <a:r>
              <a:rPr lang="en-US" sz="2400" b="1" dirty="0" smtClean="0">
                <a:solidFill>
                  <a:srgbClr val="FFFF00"/>
                </a:solidFill>
              </a:rPr>
              <a:t> </a:t>
            </a:r>
            <a:r>
              <a:rPr lang="en-US" sz="2400" b="1" dirty="0" err="1" smtClean="0">
                <a:solidFill>
                  <a:srgbClr val="FFFF00"/>
                </a:solidFill>
              </a:rPr>
              <a:t>Riset</a:t>
            </a:r>
            <a:r>
              <a:rPr lang="en-US" sz="2400" b="1" dirty="0" smtClean="0">
                <a:solidFill>
                  <a:srgbClr val="FFFF00"/>
                </a:solidFill>
              </a:rPr>
              <a:t> </a:t>
            </a:r>
            <a:r>
              <a:rPr lang="en-US" sz="2400" b="1" dirty="0" err="1" smtClean="0">
                <a:solidFill>
                  <a:srgbClr val="FFFF00"/>
                </a:solidFill>
              </a:rPr>
              <a:t>di</a:t>
            </a:r>
            <a:r>
              <a:rPr lang="en-US" sz="2400" b="1" dirty="0" smtClean="0">
                <a:solidFill>
                  <a:srgbClr val="FFFF00"/>
                </a:solidFill>
              </a:rPr>
              <a:t> </a:t>
            </a:r>
            <a:r>
              <a:rPr lang="en-US" sz="2400" b="1" dirty="0" err="1" smtClean="0">
                <a:solidFill>
                  <a:srgbClr val="FFFF00"/>
                </a:solidFill>
              </a:rPr>
              <a:t>danai</a:t>
            </a:r>
            <a:r>
              <a:rPr lang="en-US" sz="2400" b="1" dirty="0" smtClean="0">
                <a:solidFill>
                  <a:srgbClr val="FFFF00"/>
                </a:solidFill>
              </a:rPr>
              <a:t> </a:t>
            </a:r>
            <a:r>
              <a:rPr lang="en-US" sz="2400" b="1" dirty="0" smtClean="0">
                <a:solidFill>
                  <a:srgbClr val="FFFF00"/>
                </a:solidFill>
              </a:rPr>
              <a:t>IRN</a:t>
            </a:r>
            <a:endParaRPr lang="en-US" sz="2400" b="1" dirty="0">
              <a:solidFill>
                <a:srgbClr val="FFFF00"/>
              </a:solidFill>
            </a:endParaRPr>
          </a:p>
        </p:txBody>
      </p:sp>
      <p:graphicFrame>
        <p:nvGraphicFramePr>
          <p:cNvPr id="5" name="Table 4"/>
          <p:cNvGraphicFramePr>
            <a:graphicFrameLocks noGrp="1"/>
          </p:cNvGraphicFramePr>
          <p:nvPr/>
        </p:nvGraphicFramePr>
        <p:xfrm>
          <a:off x="238092" y="1000108"/>
          <a:ext cx="9328150" cy="5464302"/>
        </p:xfrm>
        <a:graphic>
          <a:graphicData uri="http://schemas.openxmlformats.org/drawingml/2006/table">
            <a:tbl>
              <a:tblPr/>
              <a:tblGrid>
                <a:gridCol w="426663"/>
                <a:gridCol w="8901487"/>
              </a:tblGrid>
              <a:tr h="605656">
                <a:tc>
                  <a:txBody>
                    <a:bodyPr/>
                    <a:lstStyle/>
                    <a:p>
                      <a:pPr algn="l">
                        <a:lnSpc>
                          <a:spcPct val="115000"/>
                        </a:lnSpc>
                        <a:spcAft>
                          <a:spcPts val="0"/>
                        </a:spcAft>
                      </a:pPr>
                      <a:r>
                        <a:rPr lang="en-US" sz="2000" dirty="0">
                          <a:solidFill>
                            <a:schemeClr val="tx1"/>
                          </a:solidFill>
                          <a:latin typeface="Calibri"/>
                          <a:ea typeface="Calibri"/>
                          <a:cs typeface="Times New Roman"/>
                        </a:rPr>
                        <a:t>1</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Analisis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Efisiensi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Produksi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Menggunakan</a:t>
                      </a:r>
                      <a:r>
                        <a:rPr lang="en-US" sz="2000" dirty="0">
                          <a:solidFill>
                            <a:schemeClr val="tx1"/>
                          </a:solidFill>
                          <a:latin typeface="Calibri"/>
                          <a:ea typeface="Calibri"/>
                          <a:cs typeface="Times New Roman"/>
                        </a:rPr>
                        <a:t> Value Stream Mapping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Value Stream Analysis Tools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Produk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Olahan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Terigu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Studi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Kasus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Industri</a:t>
                      </a:r>
                      <a:r>
                        <a:rPr lang="en-US" sz="2000" dirty="0">
                          <a:solidFill>
                            <a:schemeClr val="tx1"/>
                          </a:solidFill>
                          <a:latin typeface="Calibri"/>
                          <a:ea typeface="Calibri"/>
                          <a:cs typeface="Times New Roman"/>
                        </a:rPr>
                        <a:t> Mi </a:t>
                      </a:r>
                      <a:r>
                        <a:rPr lang="en-US" sz="2000" dirty="0" err="1">
                          <a:solidFill>
                            <a:schemeClr val="tx1"/>
                          </a:solidFill>
                          <a:latin typeface="Calibri"/>
                          <a:ea typeface="Calibri"/>
                          <a:cs typeface="Times New Roman"/>
                        </a:rPr>
                        <a:t>Kricak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Kidul</a:t>
                      </a:r>
                      <a:r>
                        <a:rPr lang="en-US" sz="2000" dirty="0">
                          <a:solidFill>
                            <a:schemeClr val="tx1"/>
                          </a:solidFill>
                          <a:latin typeface="Calibri"/>
                          <a:ea typeface="Calibri"/>
                          <a:cs typeface="Times New Roman"/>
                        </a:rPr>
                        <a:t>, Yogyakarta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56">
                <a:tc>
                  <a:txBody>
                    <a:bodyPr/>
                    <a:lstStyle/>
                    <a:p>
                      <a:pPr algn="l">
                        <a:lnSpc>
                          <a:spcPct val="115000"/>
                        </a:lnSpc>
                        <a:spcAft>
                          <a:spcPts val="0"/>
                        </a:spcAft>
                      </a:pPr>
                      <a:r>
                        <a:rPr lang="en-US" sz="2000">
                          <a:solidFill>
                            <a:schemeClr val="tx1"/>
                          </a:solidFill>
                          <a:latin typeface="Calibri"/>
                          <a:ea typeface="Calibri"/>
                          <a:cs typeface="Times New Roman"/>
                        </a:rPr>
                        <a:t>2</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Analisis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Kelayakan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Pendirian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Industri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Ubi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Kayu</a:t>
                      </a:r>
                      <a:r>
                        <a:rPr lang="en-US" sz="2000" dirty="0">
                          <a:solidFill>
                            <a:schemeClr val="tx1"/>
                          </a:solidFill>
                          <a:latin typeface="Calibri"/>
                          <a:ea typeface="Calibri"/>
                          <a:cs typeface="Times New Roman"/>
                        </a:rPr>
                        <a:t> Di </a:t>
                      </a:r>
                      <a:r>
                        <a:rPr lang="en-US" sz="2000" dirty="0" err="1">
                          <a:solidFill>
                            <a:schemeClr val="tx1"/>
                          </a:solidFill>
                          <a:latin typeface="Calibri"/>
                          <a:ea typeface="Calibri"/>
                          <a:cs typeface="Times New Roman"/>
                        </a:rPr>
                        <a:t>Nagari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Toboh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Ketek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Kecamatan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Enam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Lingkung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Kabupaten</a:t>
                      </a:r>
                      <a:r>
                        <a:rPr lang="en-US" sz="2000" dirty="0">
                          <a:solidFill>
                            <a:schemeClr val="tx1"/>
                          </a:solidFill>
                          <a:latin typeface="Calibri"/>
                          <a:ea typeface="Calibri"/>
                          <a:cs typeface="Times New Roman"/>
                        </a:rPr>
                        <a:t> Padang </a:t>
                      </a:r>
                      <a:r>
                        <a:rPr lang="en-US" sz="2000" dirty="0" err="1">
                          <a:solidFill>
                            <a:schemeClr val="tx1"/>
                          </a:solidFill>
                          <a:latin typeface="Calibri"/>
                          <a:ea typeface="Calibri"/>
                          <a:cs typeface="Times New Roman"/>
                        </a:rPr>
                        <a:t>Pariaman</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56">
                <a:tc>
                  <a:txBody>
                    <a:bodyPr/>
                    <a:lstStyle/>
                    <a:p>
                      <a:pPr algn="l">
                        <a:lnSpc>
                          <a:spcPct val="115000"/>
                        </a:lnSpc>
                        <a:spcAft>
                          <a:spcPts val="0"/>
                        </a:spcAft>
                      </a:pPr>
                      <a:r>
                        <a:rPr lang="en-US" sz="2000">
                          <a:solidFill>
                            <a:schemeClr val="tx1"/>
                          </a:solidFill>
                          <a:latin typeface="Calibri"/>
                          <a:ea typeface="Calibri"/>
                          <a:cs typeface="Times New Roman"/>
                        </a:rPr>
                        <a:t>3</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Diversifikasi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Produk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Olahan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Buah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Pisang</a:t>
                      </a:r>
                      <a:r>
                        <a:rPr lang="en-US" sz="2000" dirty="0">
                          <a:solidFill>
                            <a:schemeClr val="tx1"/>
                          </a:solidFill>
                          <a:latin typeface="Calibri"/>
                          <a:ea typeface="Calibri"/>
                          <a:cs typeface="Times New Roman"/>
                        </a:rPr>
                        <a:t> (Musa </a:t>
                      </a:r>
                      <a:r>
                        <a:rPr lang="en-US" sz="2000" dirty="0" err="1">
                          <a:solidFill>
                            <a:schemeClr val="tx1"/>
                          </a:solidFill>
                          <a:latin typeface="Calibri"/>
                          <a:ea typeface="Calibri"/>
                          <a:cs typeface="Times New Roman"/>
                        </a:rPr>
                        <a:t>paradisiaca</a:t>
                      </a:r>
                      <a:r>
                        <a:rPr lang="en-US" sz="2000" dirty="0">
                          <a:solidFill>
                            <a:schemeClr val="tx1"/>
                          </a:solidFill>
                          <a:latin typeface="Calibri"/>
                          <a:ea typeface="Calibri"/>
                          <a:cs typeface="Times New Roman"/>
                        </a:rPr>
                        <a:t> Linn </a:t>
                      </a:r>
                      <a:r>
                        <a:rPr lang="en-US" sz="2000" dirty="0" err="1">
                          <a:solidFill>
                            <a:schemeClr val="tx1"/>
                          </a:solidFill>
                          <a:latin typeface="Calibri"/>
                          <a:ea typeface="Calibri"/>
                          <a:cs typeface="Times New Roman"/>
                        </a:rPr>
                        <a:t>Menjadi</a:t>
                      </a:r>
                      <a:r>
                        <a:rPr lang="en-US" sz="2000" dirty="0">
                          <a:solidFill>
                            <a:schemeClr val="tx1"/>
                          </a:solidFill>
                          <a:latin typeface="Calibri"/>
                          <a:ea typeface="Calibri"/>
                          <a:cs typeface="Times New Roman"/>
                        </a:rPr>
                        <a:t> Velva </a:t>
                      </a:r>
                      <a:r>
                        <a:rPr lang="en-US" sz="2000" dirty="0" err="1">
                          <a:solidFill>
                            <a:schemeClr val="tx1"/>
                          </a:solidFill>
                          <a:latin typeface="Calibri"/>
                          <a:ea typeface="Calibri"/>
                          <a:cs typeface="Times New Roman"/>
                        </a:rPr>
                        <a:t>Pisang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Probiotik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Kajian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Konsentrasi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Paktin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Lama Aging)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56">
                <a:tc>
                  <a:txBody>
                    <a:bodyPr/>
                    <a:lstStyle/>
                    <a:p>
                      <a:pPr algn="l">
                        <a:lnSpc>
                          <a:spcPct val="115000"/>
                        </a:lnSpc>
                        <a:spcAft>
                          <a:spcPts val="0"/>
                        </a:spcAft>
                      </a:pPr>
                      <a:r>
                        <a:rPr lang="en-US" sz="2000">
                          <a:solidFill>
                            <a:schemeClr val="tx1"/>
                          </a:solidFill>
                          <a:latin typeface="Calibri"/>
                          <a:ea typeface="Calibri"/>
                          <a:cs typeface="Times New Roman"/>
                        </a:rPr>
                        <a:t>4</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Evaluasi</a:t>
                      </a:r>
                      <a:r>
                        <a:rPr lang="en-US" sz="2000" dirty="0">
                          <a:solidFill>
                            <a:schemeClr val="tx1"/>
                          </a:solidFill>
                          <a:latin typeface="Calibri"/>
                          <a:ea typeface="Calibri"/>
                          <a:cs typeface="Times New Roman"/>
                        </a:rPr>
                        <a:t> Lot </a:t>
                      </a:r>
                      <a:r>
                        <a:rPr lang="en-US" sz="2000" dirty="0" err="1">
                          <a:solidFill>
                            <a:schemeClr val="tx1"/>
                          </a:solidFill>
                          <a:latin typeface="Calibri"/>
                          <a:ea typeface="Calibri"/>
                          <a:cs typeface="Times New Roman"/>
                        </a:rPr>
                        <a:t>Benih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Kedelai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Glycine</a:t>
                      </a:r>
                      <a:r>
                        <a:rPr lang="en-US" sz="2000" dirty="0">
                          <a:solidFill>
                            <a:schemeClr val="tx1"/>
                          </a:solidFill>
                          <a:latin typeface="Calibri"/>
                          <a:ea typeface="Calibri"/>
                          <a:cs typeface="Times New Roman"/>
                        </a:rPr>
                        <a:t> max L.) </a:t>
                      </a:r>
                      <a:r>
                        <a:rPr lang="en-US" sz="2000" dirty="0" err="1">
                          <a:solidFill>
                            <a:schemeClr val="tx1"/>
                          </a:solidFill>
                          <a:latin typeface="Calibri"/>
                          <a:ea typeface="Calibri"/>
                          <a:cs typeface="Times New Roman"/>
                        </a:rPr>
                        <a:t>Merr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Controlled Deterioration Test (CDT)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Pendugaan</a:t>
                      </a:r>
                      <a:r>
                        <a:rPr lang="en-US" sz="2000" dirty="0">
                          <a:solidFill>
                            <a:schemeClr val="tx1"/>
                          </a:solidFill>
                          <a:latin typeface="Calibri"/>
                          <a:ea typeface="Calibri"/>
                          <a:cs typeface="Times New Roman"/>
                        </a:rPr>
                        <a:t> Vigor </a:t>
                      </a:r>
                      <a:r>
                        <a:rPr lang="en-US" sz="2000" dirty="0" err="1">
                          <a:solidFill>
                            <a:schemeClr val="tx1"/>
                          </a:solidFill>
                          <a:latin typeface="Calibri"/>
                          <a:ea typeface="Calibri"/>
                          <a:cs typeface="Times New Roman"/>
                        </a:rPr>
                        <a:t>Benih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Terhadap</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Salinitas</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56">
                <a:tc>
                  <a:txBody>
                    <a:bodyPr/>
                    <a:lstStyle/>
                    <a:p>
                      <a:pPr algn="l">
                        <a:lnSpc>
                          <a:spcPct val="115000"/>
                        </a:lnSpc>
                        <a:spcAft>
                          <a:spcPts val="0"/>
                        </a:spcAft>
                      </a:pPr>
                      <a:r>
                        <a:rPr lang="en-US" sz="2000">
                          <a:solidFill>
                            <a:schemeClr val="tx1"/>
                          </a:solidFill>
                          <a:latin typeface="Calibri"/>
                          <a:ea typeface="Calibri"/>
                          <a:cs typeface="Times New Roman"/>
                        </a:rPr>
                        <a:t>5</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Fitoremediasi</a:t>
                      </a:r>
                      <a:r>
                        <a:rPr lang="en-US" sz="2000" dirty="0">
                          <a:solidFill>
                            <a:schemeClr val="tx1"/>
                          </a:solidFill>
                          <a:latin typeface="Calibri"/>
                          <a:ea typeface="Calibri"/>
                          <a:cs typeface="Times New Roman"/>
                        </a:rPr>
                        <a:t> Tanah </a:t>
                      </a:r>
                      <a:r>
                        <a:rPr lang="en-US" sz="2000" dirty="0" err="1">
                          <a:solidFill>
                            <a:schemeClr val="tx1"/>
                          </a:solidFill>
                          <a:latin typeface="Calibri"/>
                          <a:ea typeface="Calibri"/>
                          <a:cs typeface="Times New Roman"/>
                        </a:rPr>
                        <a:t>Tercemar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Merkuri</a:t>
                      </a:r>
                      <a:r>
                        <a:rPr lang="en-US" sz="2000" dirty="0">
                          <a:solidFill>
                            <a:schemeClr val="tx1"/>
                          </a:solidFill>
                          <a:latin typeface="Calibri"/>
                          <a:ea typeface="Calibri"/>
                          <a:cs typeface="Times New Roman"/>
                        </a:rPr>
                        <a:t> (Hg) </a:t>
                      </a:r>
                      <a:r>
                        <a:rPr lang="en-US" sz="2000" dirty="0" err="1">
                          <a:solidFill>
                            <a:schemeClr val="tx1"/>
                          </a:solidFill>
                          <a:latin typeface="Calibri"/>
                          <a:ea typeface="Calibri"/>
                          <a:cs typeface="Times New Roman"/>
                        </a:rPr>
                        <a:t>Limbah</a:t>
                      </a:r>
                      <a:r>
                        <a:rPr lang="en-US" sz="2000" dirty="0">
                          <a:solidFill>
                            <a:schemeClr val="tx1"/>
                          </a:solidFill>
                          <a:latin typeface="Calibri"/>
                          <a:ea typeface="Calibri"/>
                          <a:cs typeface="Times New Roman"/>
                        </a:rPr>
                        <a:t> Tambang </a:t>
                      </a:r>
                      <a:r>
                        <a:rPr lang="en-US" sz="2000" dirty="0" err="1">
                          <a:solidFill>
                            <a:schemeClr val="tx1"/>
                          </a:solidFill>
                          <a:latin typeface="Calibri"/>
                          <a:ea typeface="Calibri"/>
                          <a:cs typeface="Times New Roman"/>
                        </a:rPr>
                        <a:t>Emas</a:t>
                      </a:r>
                      <a:r>
                        <a:rPr lang="en-US" sz="2000" dirty="0">
                          <a:solidFill>
                            <a:schemeClr val="tx1"/>
                          </a:solidFill>
                          <a:latin typeface="Calibri"/>
                          <a:ea typeface="Calibri"/>
                          <a:cs typeface="Times New Roman"/>
                        </a:rPr>
                        <a:t> Serta </a:t>
                      </a:r>
                      <a:r>
                        <a:rPr lang="en-US" sz="2000" dirty="0" err="1">
                          <a:solidFill>
                            <a:schemeClr val="tx1"/>
                          </a:solidFill>
                          <a:latin typeface="Calibri"/>
                          <a:ea typeface="Calibri"/>
                          <a:cs typeface="Times New Roman"/>
                        </a:rPr>
                        <a:t>Pengaruhnya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Terhadap</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Pertumbuhan</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Produksi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Tanaman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Jagung</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56">
                <a:tc>
                  <a:txBody>
                    <a:bodyPr/>
                    <a:lstStyle/>
                    <a:p>
                      <a:pPr algn="l">
                        <a:lnSpc>
                          <a:spcPct val="115000"/>
                        </a:lnSpc>
                        <a:spcAft>
                          <a:spcPts val="0"/>
                        </a:spcAft>
                      </a:pPr>
                      <a:r>
                        <a:rPr lang="en-US" sz="2000">
                          <a:solidFill>
                            <a:schemeClr val="tx1"/>
                          </a:solidFill>
                          <a:latin typeface="Calibri"/>
                          <a:ea typeface="Calibri"/>
                          <a:cs typeface="Times New Roman"/>
                        </a:rPr>
                        <a:t>6</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Formulasi</a:t>
                      </a:r>
                      <a:r>
                        <a:rPr lang="en-US" sz="2000" dirty="0">
                          <a:solidFill>
                            <a:schemeClr val="tx1"/>
                          </a:solidFill>
                          <a:latin typeface="Calibri"/>
                          <a:ea typeface="Calibri"/>
                          <a:cs typeface="Times New Roman"/>
                        </a:rPr>
                        <a:t> Cookies </a:t>
                      </a:r>
                      <a:r>
                        <a:rPr lang="en-US" sz="2000" dirty="0" err="1">
                          <a:solidFill>
                            <a:schemeClr val="tx1"/>
                          </a:solidFill>
                          <a:latin typeface="Calibri"/>
                          <a:ea typeface="Calibri"/>
                          <a:cs typeface="Times New Roman"/>
                        </a:rPr>
                        <a:t>Berbahan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Dasar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Umbi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Garut-Kecambah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Kedelai</a:t>
                      </a:r>
                      <a:r>
                        <a:rPr lang="en-US" sz="2000" dirty="0">
                          <a:solidFill>
                            <a:schemeClr val="tx1"/>
                          </a:solidFill>
                          <a:latin typeface="Calibri"/>
                          <a:ea typeface="Calibri"/>
                          <a:cs typeface="Times New Roman"/>
                        </a:rPr>
                        <a:t>-Germ </a:t>
                      </a:r>
                      <a:r>
                        <a:rPr lang="en-US" sz="2000" dirty="0" err="1">
                          <a:solidFill>
                            <a:schemeClr val="tx1"/>
                          </a:solidFill>
                          <a:latin typeface="Calibri"/>
                          <a:ea typeface="Calibri"/>
                          <a:cs typeface="Times New Roman"/>
                        </a:rPr>
                        <a:t>Gandum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Makanan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Pendamping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Fungsional</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Penderita</a:t>
                      </a:r>
                      <a:r>
                        <a:rPr lang="en-US" sz="2000" dirty="0">
                          <a:solidFill>
                            <a:schemeClr val="tx1"/>
                          </a:solidFill>
                          <a:latin typeface="Calibri"/>
                          <a:ea typeface="Calibri"/>
                          <a:cs typeface="Times New Roman"/>
                        </a:rPr>
                        <a:t> Diabetes Mellitus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568">
                <a:tc>
                  <a:txBody>
                    <a:bodyPr/>
                    <a:lstStyle/>
                    <a:p>
                      <a:pPr algn="l">
                        <a:lnSpc>
                          <a:spcPct val="115000"/>
                        </a:lnSpc>
                        <a:spcAft>
                          <a:spcPts val="0"/>
                        </a:spcAft>
                      </a:pPr>
                      <a:r>
                        <a:rPr lang="en-US" sz="2000">
                          <a:solidFill>
                            <a:schemeClr val="tx1"/>
                          </a:solidFill>
                          <a:latin typeface="Calibri"/>
                          <a:ea typeface="Calibri"/>
                          <a:cs typeface="Times New Roman"/>
                        </a:rPr>
                        <a:t>7</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Identifikasi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Hubungan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Jangka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Panjang</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Analisis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Keberadaan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Rantai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Pasok</a:t>
                      </a:r>
                      <a:r>
                        <a:rPr lang="en-US" sz="2000" dirty="0">
                          <a:solidFill>
                            <a:schemeClr val="tx1"/>
                          </a:solidFill>
                          <a:latin typeface="Calibri"/>
                          <a:ea typeface="Calibri"/>
                          <a:cs typeface="Times New Roman"/>
                        </a:rPr>
                        <a:t> Di Agroindustri </a:t>
                      </a:r>
                      <a:r>
                        <a:rPr lang="en-US" sz="2000" dirty="0" err="1">
                          <a:solidFill>
                            <a:schemeClr val="tx1"/>
                          </a:solidFill>
                          <a:latin typeface="Calibri"/>
                          <a:ea typeface="Calibri"/>
                          <a:cs typeface="Times New Roman"/>
                        </a:rPr>
                        <a:t>kerupuk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Singkong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Dalam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Rangka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Mewujudkan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Penganekaragaman</a:t>
                      </a:r>
                      <a:r>
                        <a:rPr lang="en-US" sz="2000" dirty="0">
                          <a:solidFill>
                            <a:schemeClr val="tx1"/>
                          </a:solidFill>
                          <a:latin typeface="Calibri"/>
                          <a:ea typeface="Calibri"/>
                          <a:cs typeface="Times New Roman"/>
                        </a:rPr>
                        <a:t> </a:t>
                      </a:r>
                      <a:r>
                        <a:rPr lang="en-US" sz="2000" dirty="0" err="1" smtClean="0">
                          <a:solidFill>
                            <a:schemeClr val="tx1"/>
                          </a:solidFill>
                          <a:latin typeface="Calibri"/>
                          <a:ea typeface="Calibri"/>
                          <a:cs typeface="Times New Roman"/>
                        </a:rPr>
                        <a:t>Pangan</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12750" y="304800"/>
          <a:ext cx="9080500" cy="6033010"/>
        </p:xfrm>
        <a:graphic>
          <a:graphicData uri="http://schemas.openxmlformats.org/drawingml/2006/table">
            <a:tbl>
              <a:tblPr/>
              <a:tblGrid>
                <a:gridCol w="520593"/>
                <a:gridCol w="8559907"/>
              </a:tblGrid>
              <a:tr h="606704">
                <a:tc>
                  <a:txBody>
                    <a:bodyPr/>
                    <a:lstStyle/>
                    <a:p>
                      <a:pPr>
                        <a:lnSpc>
                          <a:spcPct val="115000"/>
                        </a:lnSpc>
                        <a:spcAft>
                          <a:spcPts val="0"/>
                        </a:spcAft>
                      </a:pPr>
                      <a:r>
                        <a:rPr lang="en-US" sz="2000" dirty="0" smtClean="0">
                          <a:solidFill>
                            <a:schemeClr val="bg1"/>
                          </a:solidFill>
                          <a:latin typeface="Calibri"/>
                          <a:ea typeface="Calibri"/>
                          <a:cs typeface="Times New Roman"/>
                        </a:rPr>
                        <a:t>8</a:t>
                      </a:r>
                      <a:endParaRPr lang="en-US" sz="2000" dirty="0">
                        <a:solidFill>
                          <a:schemeClr val="bg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bg1"/>
                          </a:solidFill>
                          <a:latin typeface="Calibri"/>
                          <a:ea typeface="Calibri"/>
                          <a:cs typeface="Times New Roman"/>
                        </a:rPr>
                        <a:t>Pemanfaatan</a:t>
                      </a:r>
                      <a:r>
                        <a:rPr lang="en-US" sz="2000" dirty="0">
                          <a:solidFill>
                            <a:schemeClr val="bg1"/>
                          </a:solidFill>
                          <a:latin typeface="Calibri"/>
                          <a:ea typeface="Calibri"/>
                          <a:cs typeface="Times New Roman"/>
                        </a:rPr>
                        <a:t> Beta-</a:t>
                      </a:r>
                      <a:r>
                        <a:rPr lang="en-US" sz="2000" dirty="0" err="1">
                          <a:solidFill>
                            <a:schemeClr val="bg1"/>
                          </a:solidFill>
                          <a:latin typeface="Calibri"/>
                          <a:ea typeface="Calibri"/>
                          <a:cs typeface="Times New Roman"/>
                        </a:rPr>
                        <a:t>Karoten</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Dalam</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Tepung</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Kulit</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Pisang</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Sebagai</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Pengganti</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Sebagian</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Jagung</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Untuk</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Menghasilkan</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Telur</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Ayam</a:t>
                      </a:r>
                      <a:r>
                        <a:rPr lang="en-US" sz="2000" dirty="0">
                          <a:solidFill>
                            <a:schemeClr val="bg1"/>
                          </a:solidFill>
                          <a:latin typeface="Calibri"/>
                          <a:ea typeface="Calibri"/>
                          <a:cs typeface="Times New Roman"/>
                        </a:rPr>
                        <a:t> Arab </a:t>
                      </a:r>
                      <a:r>
                        <a:rPr lang="en-US" sz="2000" dirty="0" err="1">
                          <a:solidFill>
                            <a:schemeClr val="bg1"/>
                          </a:solidFill>
                          <a:latin typeface="Calibri"/>
                          <a:ea typeface="Calibri"/>
                          <a:cs typeface="Times New Roman"/>
                        </a:rPr>
                        <a:t>Rendah</a:t>
                      </a:r>
                      <a:r>
                        <a:rPr lang="en-US" sz="2000" dirty="0">
                          <a:solidFill>
                            <a:schemeClr val="bg1"/>
                          </a:solidFill>
                          <a:latin typeface="Calibri"/>
                          <a:ea typeface="Calibri"/>
                          <a:cs typeface="Times New Roman"/>
                        </a:rPr>
                        <a:t> </a:t>
                      </a:r>
                      <a:r>
                        <a:rPr lang="en-US" sz="2000" dirty="0" err="1">
                          <a:solidFill>
                            <a:schemeClr val="bg1"/>
                          </a:solidFill>
                          <a:latin typeface="Calibri"/>
                          <a:ea typeface="Calibri"/>
                          <a:cs typeface="Times New Roman"/>
                        </a:rPr>
                        <a:t>Kolesterol</a:t>
                      </a:r>
                      <a:endParaRPr lang="en-US" sz="2000" dirty="0">
                        <a:solidFill>
                          <a:schemeClr val="bg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228">
                <a:tc>
                  <a:txBody>
                    <a:bodyPr/>
                    <a:lstStyle/>
                    <a:p>
                      <a:pPr>
                        <a:lnSpc>
                          <a:spcPct val="115000"/>
                        </a:lnSpc>
                        <a:spcAft>
                          <a:spcPts val="0"/>
                        </a:spcAft>
                      </a:pPr>
                      <a:r>
                        <a:rPr lang="en-US" sz="2000" dirty="0" smtClean="0">
                          <a:solidFill>
                            <a:schemeClr val="tx1"/>
                          </a:solidFill>
                          <a:latin typeface="Calibri"/>
                          <a:ea typeface="Calibri"/>
                          <a:cs typeface="Times New Roman"/>
                        </a:rPr>
                        <a:t>9</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Pembuatan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Tinggi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Amilosa</a:t>
                      </a:r>
                      <a:r>
                        <a:rPr lang="en-US" sz="2000" dirty="0">
                          <a:solidFill>
                            <a:schemeClr val="tx1"/>
                          </a:solidFill>
                          <a:latin typeface="Calibri"/>
                          <a:ea typeface="Calibri"/>
                          <a:cs typeface="Times New Roman"/>
                        </a:rPr>
                        <a:t> Dari </a:t>
                      </a:r>
                      <a:r>
                        <a:rPr lang="en-US" sz="2000" dirty="0" err="1">
                          <a:solidFill>
                            <a:schemeClr val="tx1"/>
                          </a:solidFill>
                          <a:latin typeface="Calibri"/>
                          <a:ea typeface="Calibri"/>
                          <a:cs typeface="Times New Roman"/>
                        </a:rPr>
                        <a:t>Umbi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Garut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Maranta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arundinacea</a:t>
                      </a:r>
                      <a:r>
                        <a:rPr lang="en-US" sz="2000" dirty="0">
                          <a:solidFill>
                            <a:schemeClr val="tx1"/>
                          </a:solidFill>
                          <a:latin typeface="Calibri"/>
                          <a:ea typeface="Calibri"/>
                          <a:cs typeface="Times New Roman"/>
                        </a:rPr>
                        <a:t> L.) Serta </a:t>
                      </a:r>
                      <a:r>
                        <a:rPr lang="en-US" sz="2000" dirty="0" err="1">
                          <a:solidFill>
                            <a:schemeClr val="tx1"/>
                          </a:solidFill>
                          <a:latin typeface="Calibri"/>
                          <a:ea typeface="Calibri"/>
                          <a:cs typeface="Times New Roman"/>
                        </a:rPr>
                        <a:t>Aplikasinya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Edible Coating </a:t>
                      </a:r>
                      <a:r>
                        <a:rPr lang="en-US" sz="2000" dirty="0" err="1">
                          <a:solidFill>
                            <a:schemeClr val="tx1"/>
                          </a:solidFill>
                          <a:latin typeface="Calibri"/>
                          <a:ea typeface="Calibri"/>
                          <a:cs typeface="Times New Roman"/>
                        </a:rPr>
                        <a:t>Komposit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Tinggi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Amilosa-Pektin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Kentang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Goreng</a:t>
                      </a:r>
                      <a:r>
                        <a:rPr lang="en-US" sz="2000" dirty="0">
                          <a:solidFill>
                            <a:schemeClr val="tx1"/>
                          </a:solidFill>
                          <a:latin typeface="Calibri"/>
                          <a:ea typeface="Calibri"/>
                          <a:cs typeface="Times New Roman"/>
                        </a:rPr>
                        <a:t> (French Fries)</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04">
                <a:tc>
                  <a:txBody>
                    <a:bodyPr/>
                    <a:lstStyle/>
                    <a:p>
                      <a:pPr>
                        <a:lnSpc>
                          <a:spcPct val="115000"/>
                        </a:lnSpc>
                        <a:spcAft>
                          <a:spcPts val="0"/>
                        </a:spcAft>
                      </a:pPr>
                      <a:r>
                        <a:rPr lang="en-US" sz="2000" dirty="0" smtClean="0">
                          <a:solidFill>
                            <a:schemeClr val="tx1"/>
                          </a:solidFill>
                          <a:latin typeface="Calibri"/>
                          <a:ea typeface="Calibri"/>
                          <a:cs typeface="Times New Roman"/>
                        </a:rPr>
                        <a:t>10</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Pengaruh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Proporsi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Ganyong</a:t>
                      </a:r>
                      <a:r>
                        <a:rPr lang="en-US" sz="2000" dirty="0">
                          <a:solidFill>
                            <a:schemeClr val="tx1"/>
                          </a:solidFill>
                          <a:latin typeface="Calibri"/>
                          <a:ea typeface="Calibri"/>
                          <a:cs typeface="Times New Roman"/>
                        </a:rPr>
                        <a:t> Pre </a:t>
                      </a:r>
                      <a:r>
                        <a:rPr lang="en-US" sz="2000" dirty="0" err="1">
                          <a:solidFill>
                            <a:schemeClr val="tx1"/>
                          </a:solidFill>
                          <a:latin typeface="Calibri"/>
                          <a:ea typeface="Calibri"/>
                          <a:cs typeface="Times New Roman"/>
                        </a:rPr>
                        <a:t>Gelatinisasi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Beras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Proporsi</a:t>
                      </a:r>
                      <a:r>
                        <a:rPr lang="en-US" sz="2000" dirty="0">
                          <a:solidFill>
                            <a:schemeClr val="tx1"/>
                          </a:solidFill>
                          <a:latin typeface="Calibri"/>
                          <a:ea typeface="Calibri"/>
                          <a:cs typeface="Times New Roman"/>
                        </a:rPr>
                        <a:t> Air </a:t>
                      </a:r>
                      <a:r>
                        <a:rPr lang="en-US" sz="2000" dirty="0" err="1">
                          <a:solidFill>
                            <a:schemeClr val="tx1"/>
                          </a:solidFill>
                          <a:latin typeface="Calibri"/>
                          <a:ea typeface="Calibri"/>
                          <a:cs typeface="Times New Roman"/>
                        </a:rPr>
                        <a:t>Terhadap</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Sifat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Fisikokimia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Nilai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Cerna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Bubur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Susu</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04">
                <a:tc>
                  <a:txBody>
                    <a:bodyPr/>
                    <a:lstStyle/>
                    <a:p>
                      <a:pPr>
                        <a:lnSpc>
                          <a:spcPct val="115000"/>
                        </a:lnSpc>
                        <a:spcAft>
                          <a:spcPts val="0"/>
                        </a:spcAft>
                      </a:pPr>
                      <a:r>
                        <a:rPr lang="en-US" sz="2000" dirty="0" smtClean="0">
                          <a:solidFill>
                            <a:schemeClr val="tx1"/>
                          </a:solidFill>
                          <a:latin typeface="Calibri"/>
                          <a:ea typeface="Calibri"/>
                          <a:cs typeface="Times New Roman"/>
                        </a:rPr>
                        <a:t>11</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Pengendalian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Pematangan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Buah</a:t>
                      </a:r>
                      <a:r>
                        <a:rPr lang="en-US" sz="2000" dirty="0">
                          <a:solidFill>
                            <a:schemeClr val="tx1"/>
                          </a:solidFill>
                          <a:latin typeface="Calibri"/>
                          <a:ea typeface="Calibri"/>
                          <a:cs typeface="Times New Roman"/>
                        </a:rPr>
                        <a:t> (Model: </a:t>
                      </a:r>
                      <a:r>
                        <a:rPr lang="en-US" sz="2000" dirty="0" err="1">
                          <a:solidFill>
                            <a:schemeClr val="tx1"/>
                          </a:solidFill>
                          <a:latin typeface="Calibri"/>
                          <a:ea typeface="Calibri"/>
                          <a:cs typeface="Times New Roman"/>
                        </a:rPr>
                        <a:t>Buah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Pisang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Kepentingan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Komersial</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Pengembangan</a:t>
                      </a:r>
                      <a:r>
                        <a:rPr lang="en-US" sz="2000" dirty="0">
                          <a:solidFill>
                            <a:schemeClr val="tx1"/>
                          </a:solidFill>
                          <a:latin typeface="Calibri"/>
                          <a:ea typeface="Calibri"/>
                          <a:cs typeface="Times New Roman"/>
                        </a:rPr>
                        <a:t> Fruit Storage </a:t>
                      </a:r>
                      <a:r>
                        <a:rPr lang="en-US" sz="2000" dirty="0" err="1">
                          <a:solidFill>
                            <a:schemeClr val="tx1"/>
                          </a:solidFill>
                          <a:latin typeface="Calibri"/>
                          <a:ea typeface="Calibri"/>
                          <a:cs typeface="Times New Roman"/>
                        </a:rPr>
                        <a:t>Chmaber</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959">
                <a:tc>
                  <a:txBody>
                    <a:bodyPr/>
                    <a:lstStyle/>
                    <a:p>
                      <a:pPr>
                        <a:lnSpc>
                          <a:spcPct val="115000"/>
                        </a:lnSpc>
                        <a:spcAft>
                          <a:spcPts val="0"/>
                        </a:spcAft>
                      </a:pPr>
                      <a:r>
                        <a:rPr lang="en-US" sz="2000" dirty="0" smtClean="0">
                          <a:solidFill>
                            <a:schemeClr val="tx1"/>
                          </a:solidFill>
                          <a:latin typeface="Calibri"/>
                          <a:ea typeface="Calibri"/>
                          <a:cs typeface="Times New Roman"/>
                        </a:rPr>
                        <a:t>12</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Pengendalian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Penyakit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Busuk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Lunak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Umbi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Kentang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Erwinia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carotovora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smtClean="0">
                          <a:solidFill>
                            <a:schemeClr val="tx1"/>
                          </a:solidFill>
                          <a:latin typeface="Calibri"/>
                          <a:ea typeface="Calibri"/>
                          <a:cs typeface="Times New Roman"/>
                        </a:rPr>
                        <a:t>Memanfaatkan</a:t>
                      </a:r>
                      <a:r>
                        <a:rPr lang="en-US" sz="2000" dirty="0" smtClean="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Agens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Hayati</a:t>
                      </a:r>
                      <a:r>
                        <a:rPr lang="en-US" sz="2000" dirty="0">
                          <a:solidFill>
                            <a:schemeClr val="tx1"/>
                          </a:solidFill>
                          <a:latin typeface="Calibri"/>
                          <a:ea typeface="Calibri"/>
                          <a:cs typeface="Times New Roman"/>
                        </a:rPr>
                        <a:t> Bacillus </a:t>
                      </a:r>
                      <a:r>
                        <a:rPr lang="en-US" sz="2000" dirty="0" err="1">
                          <a:solidFill>
                            <a:schemeClr val="tx1"/>
                          </a:solidFill>
                          <a:latin typeface="Calibri"/>
                          <a:ea typeface="Calibri"/>
                          <a:cs typeface="Times New Roman"/>
                        </a:rPr>
                        <a:t>subtilis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Pseudomonas </a:t>
                      </a:r>
                      <a:r>
                        <a:rPr lang="en-US" sz="2000" dirty="0" err="1">
                          <a:solidFill>
                            <a:schemeClr val="tx1"/>
                          </a:solidFill>
                          <a:latin typeface="Calibri"/>
                          <a:ea typeface="Calibri"/>
                          <a:cs typeface="Times New Roman"/>
                        </a:rPr>
                        <a:t>fluorescens</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04">
                <a:tc>
                  <a:txBody>
                    <a:bodyPr/>
                    <a:lstStyle/>
                    <a:p>
                      <a:pPr>
                        <a:lnSpc>
                          <a:spcPct val="115000"/>
                        </a:lnSpc>
                        <a:spcAft>
                          <a:spcPts val="0"/>
                        </a:spcAft>
                      </a:pPr>
                      <a:r>
                        <a:rPr lang="en-US" sz="2000" dirty="0" smtClean="0">
                          <a:solidFill>
                            <a:schemeClr val="tx1"/>
                          </a:solidFill>
                          <a:latin typeface="Calibri"/>
                          <a:ea typeface="Calibri"/>
                          <a:cs typeface="Times New Roman"/>
                        </a:rPr>
                        <a:t>13</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Penggunaan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Dedak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Gandum</a:t>
                      </a:r>
                      <a:r>
                        <a:rPr lang="en-US" sz="2000" dirty="0">
                          <a:solidFill>
                            <a:schemeClr val="tx1"/>
                          </a:solidFill>
                          <a:latin typeface="Calibri"/>
                          <a:ea typeface="Calibri"/>
                          <a:cs typeface="Times New Roman"/>
                        </a:rPr>
                        <a:t> (Wheat Brand) </a:t>
                      </a:r>
                      <a:r>
                        <a:rPr lang="en-US" sz="2000" dirty="0" err="1">
                          <a:solidFill>
                            <a:schemeClr val="tx1"/>
                          </a:solidFill>
                          <a:latin typeface="Calibri"/>
                          <a:ea typeface="Calibri"/>
                          <a:cs typeface="Times New Roman"/>
                        </a:rPr>
                        <a:t>Terfermentasi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Menghasilkan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Daging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Ayam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Sehat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Rendah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Kolestrol</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704">
                <a:tc>
                  <a:txBody>
                    <a:bodyPr/>
                    <a:lstStyle/>
                    <a:p>
                      <a:pPr>
                        <a:lnSpc>
                          <a:spcPct val="115000"/>
                        </a:lnSpc>
                        <a:spcAft>
                          <a:spcPts val="0"/>
                        </a:spcAft>
                      </a:pPr>
                      <a:r>
                        <a:rPr lang="en-US" sz="2000" dirty="0" smtClean="0">
                          <a:solidFill>
                            <a:schemeClr val="tx1"/>
                          </a:solidFill>
                          <a:latin typeface="Calibri"/>
                          <a:ea typeface="Calibri"/>
                          <a:cs typeface="Times New Roman"/>
                        </a:rPr>
                        <a:t>14</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chemeClr val="tx1"/>
                          </a:solidFill>
                          <a:latin typeface="Calibri"/>
                          <a:ea typeface="Calibri"/>
                          <a:cs typeface="Times New Roman"/>
                        </a:rPr>
                        <a:t>Penggunaan Tepung Garut, Tepung Ubi Jalar Dan Onggok Sebagai Alternatif Bahan Perekat Alami Pakan Pelet Ayam Broiler</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228">
                <a:tc>
                  <a:txBody>
                    <a:bodyPr/>
                    <a:lstStyle/>
                    <a:p>
                      <a:pPr>
                        <a:lnSpc>
                          <a:spcPct val="115000"/>
                        </a:lnSpc>
                        <a:spcAft>
                          <a:spcPts val="0"/>
                        </a:spcAft>
                      </a:pPr>
                      <a:r>
                        <a:rPr lang="en-US" sz="2000" dirty="0" smtClean="0">
                          <a:solidFill>
                            <a:schemeClr val="tx1"/>
                          </a:solidFill>
                          <a:latin typeface="Calibri"/>
                          <a:ea typeface="Calibri"/>
                          <a:cs typeface="Times New Roman"/>
                        </a:rPr>
                        <a:t>15</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Sintesis</a:t>
                      </a:r>
                      <a:r>
                        <a:rPr lang="en-US" sz="2000" dirty="0">
                          <a:solidFill>
                            <a:schemeClr val="tx1"/>
                          </a:solidFill>
                          <a:latin typeface="Calibri"/>
                          <a:ea typeface="Calibri"/>
                          <a:cs typeface="Times New Roman"/>
                        </a:rPr>
                        <a:t> Human Milk Fat Substitute (HMFS) </a:t>
                      </a:r>
                      <a:r>
                        <a:rPr lang="en-US" sz="2000" dirty="0" err="1">
                          <a:solidFill>
                            <a:schemeClr val="tx1"/>
                          </a:solidFill>
                          <a:latin typeface="Calibri"/>
                          <a:ea typeface="Calibri"/>
                          <a:cs typeface="Times New Roman"/>
                        </a:rPr>
                        <a:t>Melalui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Selektif</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Interesterifikasi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Etil</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Oleat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Susu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Sapi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Tripalmitin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Minyak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Sawit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Menggunakan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Biokatalis</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5"/>
            <a:ext cx="9083940" cy="541338"/>
          </a:xfrm>
        </p:spPr>
        <p:txBody>
          <a:bodyPr/>
          <a:lstStyle/>
          <a:p>
            <a:pPr algn="l">
              <a:defRPr/>
            </a:pPr>
            <a:r>
              <a:rPr lang="en-US" sz="2400" b="1" dirty="0" err="1" smtClean="0">
                <a:solidFill>
                  <a:srgbClr val="FFFF00"/>
                </a:solidFill>
              </a:rPr>
              <a:t>Contoh</a:t>
            </a:r>
            <a:r>
              <a:rPr lang="en-US" sz="2400" b="1" dirty="0" smtClean="0">
                <a:solidFill>
                  <a:srgbClr val="FFFF00"/>
                </a:solidFill>
              </a:rPr>
              <a:t> </a:t>
            </a:r>
            <a:r>
              <a:rPr lang="en-US" sz="2400" b="1" dirty="0" err="1" smtClean="0">
                <a:solidFill>
                  <a:srgbClr val="FFFF00"/>
                </a:solidFill>
              </a:rPr>
              <a:t>Riset</a:t>
            </a:r>
            <a:r>
              <a:rPr lang="en-US" sz="2400" b="1" dirty="0" smtClean="0">
                <a:solidFill>
                  <a:srgbClr val="FFFF00"/>
                </a:solidFill>
              </a:rPr>
              <a:t> </a:t>
            </a:r>
            <a:r>
              <a:rPr lang="en-US" sz="2400" b="1" dirty="0" err="1" smtClean="0">
                <a:solidFill>
                  <a:srgbClr val="FFFF00"/>
                </a:solidFill>
              </a:rPr>
              <a:t>di</a:t>
            </a:r>
            <a:r>
              <a:rPr lang="en-US" sz="2400" b="1" dirty="0" smtClean="0">
                <a:solidFill>
                  <a:srgbClr val="FFFF00"/>
                </a:solidFill>
              </a:rPr>
              <a:t> </a:t>
            </a:r>
            <a:r>
              <a:rPr lang="en-US" sz="2400" b="1" dirty="0" err="1" smtClean="0">
                <a:solidFill>
                  <a:srgbClr val="FFFF00"/>
                </a:solidFill>
              </a:rPr>
              <a:t>danai</a:t>
            </a:r>
            <a:r>
              <a:rPr lang="en-US" sz="2400" b="1" dirty="0" smtClean="0">
                <a:solidFill>
                  <a:srgbClr val="FFFF00"/>
                </a:solidFill>
              </a:rPr>
              <a:t> </a:t>
            </a:r>
            <a:r>
              <a:rPr lang="en-US" sz="2400" b="1" dirty="0" smtClean="0">
                <a:solidFill>
                  <a:srgbClr val="FFFF00"/>
                </a:solidFill>
              </a:rPr>
              <a:t>IRN</a:t>
            </a:r>
            <a:endParaRPr lang="en-US" sz="2400" b="1" dirty="0">
              <a:solidFill>
                <a:srgbClr val="FFFF00"/>
              </a:solidFill>
            </a:endParaRPr>
          </a:p>
        </p:txBody>
      </p:sp>
      <p:graphicFrame>
        <p:nvGraphicFramePr>
          <p:cNvPr id="5" name="Table 4"/>
          <p:cNvGraphicFramePr>
            <a:graphicFrameLocks noGrp="1"/>
          </p:cNvGraphicFramePr>
          <p:nvPr/>
        </p:nvGraphicFramePr>
        <p:xfrm>
          <a:off x="660400" y="1357298"/>
          <a:ext cx="9007508" cy="4907280"/>
        </p:xfrm>
        <a:graphic>
          <a:graphicData uri="http://schemas.openxmlformats.org/drawingml/2006/table">
            <a:tbl>
              <a:tblPr/>
              <a:tblGrid>
                <a:gridCol w="413878"/>
                <a:gridCol w="8593630"/>
              </a:tblGrid>
              <a:tr h="657225">
                <a:tc>
                  <a:txBody>
                    <a:bodyPr/>
                    <a:lstStyle/>
                    <a:p>
                      <a:pPr algn="l">
                        <a:lnSpc>
                          <a:spcPct val="115000"/>
                        </a:lnSpc>
                        <a:spcAft>
                          <a:spcPts val="0"/>
                        </a:spcAft>
                      </a:pPr>
                      <a:r>
                        <a:rPr lang="en-US" sz="2000" dirty="0">
                          <a:solidFill>
                            <a:schemeClr val="tx1"/>
                          </a:solidFill>
                          <a:latin typeface="Calibri"/>
                          <a:ea typeface="Calibri"/>
                          <a:cs typeface="Times New Roman"/>
                        </a:rPr>
                        <a:t>1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Analisis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Efektivitas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Lembaga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Katahanan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Provinsi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Jawa</a:t>
                      </a:r>
                      <a:r>
                        <a:rPr lang="en-US" sz="2000" dirty="0">
                          <a:solidFill>
                            <a:schemeClr val="tx1"/>
                          </a:solidFill>
                          <a:latin typeface="Calibri"/>
                          <a:ea typeface="Calibri"/>
                          <a:cs typeface="Times New Roman"/>
                        </a:rPr>
                        <a:t> Barat </a:t>
                      </a:r>
                      <a:r>
                        <a:rPr lang="en-US" sz="2000" dirty="0" err="1">
                          <a:solidFill>
                            <a:schemeClr val="tx1"/>
                          </a:solidFill>
                          <a:latin typeface="Calibri"/>
                          <a:ea typeface="Calibri"/>
                          <a:cs typeface="Times New Roman"/>
                        </a:rPr>
                        <a:t>Dalam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Upaya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Mewujudkan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Penganekaragaman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Konsumsi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Pangan</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2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Analisis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Mutu</a:t>
                      </a:r>
                      <a:r>
                        <a:rPr lang="en-US" sz="2000" dirty="0">
                          <a:solidFill>
                            <a:schemeClr val="tx1"/>
                          </a:solidFill>
                          <a:latin typeface="Calibri"/>
                          <a:ea typeface="Calibri"/>
                          <a:cs typeface="Times New Roman"/>
                        </a:rPr>
                        <a:t> Mie </a:t>
                      </a:r>
                      <a:r>
                        <a:rPr lang="en-US" sz="2000" dirty="0" err="1">
                          <a:solidFill>
                            <a:schemeClr val="tx1"/>
                          </a:solidFill>
                          <a:latin typeface="Calibri"/>
                          <a:ea typeface="Calibri"/>
                          <a:cs typeface="Times New Roman"/>
                        </a:rPr>
                        <a:t>Instan</a:t>
                      </a:r>
                      <a:r>
                        <a:rPr lang="en-US" sz="2000" dirty="0">
                          <a:solidFill>
                            <a:schemeClr val="tx1"/>
                          </a:solidFill>
                          <a:latin typeface="Calibri"/>
                          <a:ea typeface="Calibri"/>
                          <a:cs typeface="Times New Roman"/>
                        </a:rPr>
                        <a:t> Dari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Komposit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Kentang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Termodifikasi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Mocaf</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Terigu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Jenis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Penambahan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Garam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Fosfat</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3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Aplikasi</a:t>
                      </a:r>
                      <a:r>
                        <a:rPr lang="en-US" sz="2000" dirty="0">
                          <a:solidFill>
                            <a:schemeClr val="tx1"/>
                          </a:solidFill>
                          <a:latin typeface="Calibri"/>
                          <a:ea typeface="Calibri"/>
                          <a:cs typeface="Times New Roman"/>
                        </a:rPr>
                        <a:t> Lumpur </a:t>
                      </a:r>
                      <a:r>
                        <a:rPr lang="en-US" sz="2000" dirty="0" err="1">
                          <a:solidFill>
                            <a:schemeClr val="tx1"/>
                          </a:solidFill>
                          <a:latin typeface="Calibri"/>
                          <a:ea typeface="Calibri"/>
                          <a:cs typeface="Times New Roman"/>
                        </a:rPr>
                        <a:t>Laut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Biochar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Alternatif</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Pembukaan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Tanpa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Bakar</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Peningkatan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Produksi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Jagung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Gambut</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4</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Formulasi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Bubur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Instan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Tinggi</a:t>
                      </a:r>
                      <a:r>
                        <a:rPr lang="en-US" sz="2000" dirty="0">
                          <a:solidFill>
                            <a:schemeClr val="tx1"/>
                          </a:solidFill>
                          <a:latin typeface="Calibri"/>
                          <a:ea typeface="Calibri"/>
                          <a:cs typeface="Times New Roman"/>
                        </a:rPr>
                        <a:t> Protein </a:t>
                      </a:r>
                      <a:r>
                        <a:rPr lang="en-US" sz="2000" dirty="0" err="1">
                          <a:solidFill>
                            <a:schemeClr val="tx1"/>
                          </a:solidFill>
                          <a:latin typeface="Calibri"/>
                          <a:ea typeface="Calibri"/>
                          <a:cs typeface="Times New Roman"/>
                        </a:rPr>
                        <a:t>Menggunakan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Komposit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Ganyong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Kacang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Merah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Makanan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Pendamping</a:t>
                      </a:r>
                      <a:r>
                        <a:rPr lang="en-US" sz="2000" dirty="0">
                          <a:solidFill>
                            <a:schemeClr val="tx1"/>
                          </a:solidFill>
                          <a:latin typeface="Calibri"/>
                          <a:ea typeface="Calibri"/>
                          <a:cs typeface="Times New Roman"/>
                        </a:rPr>
                        <a:t> Air </a:t>
                      </a:r>
                      <a:r>
                        <a:rPr lang="en-US" sz="2000" dirty="0" err="1">
                          <a:solidFill>
                            <a:schemeClr val="tx1"/>
                          </a:solidFill>
                          <a:latin typeface="Calibri"/>
                          <a:ea typeface="Calibri"/>
                          <a:cs typeface="Times New Roman"/>
                        </a:rPr>
                        <a:t>Susu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Ibu</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5</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Formulasi</a:t>
                      </a:r>
                      <a:r>
                        <a:rPr lang="en-US" sz="2000" dirty="0">
                          <a:solidFill>
                            <a:schemeClr val="tx1"/>
                          </a:solidFill>
                          <a:latin typeface="Calibri"/>
                          <a:ea typeface="Calibri"/>
                          <a:cs typeface="Times New Roman"/>
                        </a:rPr>
                        <a:t> Flakes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Garut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Penambahan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Lele</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Produk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Sarapan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Siap</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Saji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tinggi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Energi</a:t>
                      </a:r>
                      <a:r>
                        <a:rPr lang="en-US" sz="2000" dirty="0">
                          <a:solidFill>
                            <a:schemeClr val="tx1"/>
                          </a:solidFill>
                          <a:latin typeface="Calibri"/>
                          <a:ea typeface="Calibri"/>
                          <a:cs typeface="Times New Roman"/>
                        </a:rPr>
                        <a:t> Protein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Lansia</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6</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Calibri"/>
                          <a:cs typeface="Times New Roman"/>
                        </a:rPr>
                        <a:t>Meningkatkan Kerja Fungsi Ginjal Dengan Konsumsi Tepung Ganyong Pada Tikus Yang Menderita Penyakit Gout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algn="l">
                        <a:lnSpc>
                          <a:spcPct val="115000"/>
                        </a:lnSpc>
                        <a:spcAft>
                          <a:spcPts val="0"/>
                        </a:spcAft>
                      </a:pPr>
                      <a:r>
                        <a:rPr lang="en-US" sz="2000">
                          <a:solidFill>
                            <a:schemeClr val="tx1"/>
                          </a:solidFill>
                          <a:latin typeface="Calibri"/>
                          <a:ea typeface="Calibri"/>
                          <a:cs typeface="Times New Roman"/>
                        </a:rPr>
                        <a:t>7</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Calibri"/>
                          <a:cs typeface="Times New Roman"/>
                        </a:rPr>
                        <a:t>Pengaruh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Pemotongan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Bagian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Atas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Tongkol</a:t>
                      </a:r>
                      <a:r>
                        <a:rPr lang="en-US" sz="2000" dirty="0">
                          <a:solidFill>
                            <a:schemeClr val="tx1"/>
                          </a:solidFill>
                          <a:latin typeface="Calibri"/>
                          <a:ea typeface="Calibri"/>
                          <a:cs typeface="Times New Roman"/>
                        </a:rPr>
                        <a:t> (Topping) </a:t>
                      </a:r>
                      <a:r>
                        <a:rPr lang="en-US" sz="2000" dirty="0" err="1">
                          <a:solidFill>
                            <a:schemeClr val="tx1"/>
                          </a:solidFill>
                          <a:latin typeface="Calibri"/>
                          <a:ea typeface="Calibri"/>
                          <a:cs typeface="Times New Roman"/>
                        </a:rPr>
                        <a:t>dan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Waktu</a:t>
                      </a:r>
                      <a:r>
                        <a:rPr lang="en-US" sz="2000" dirty="0">
                          <a:solidFill>
                            <a:schemeClr val="tx1"/>
                          </a:solidFill>
                          <a:latin typeface="Calibri"/>
                          <a:ea typeface="Calibri"/>
                          <a:cs typeface="Times New Roman"/>
                        </a:rPr>
                        <a:t> Topping </a:t>
                      </a:r>
                      <a:r>
                        <a:rPr lang="en-US" sz="2000" dirty="0" err="1">
                          <a:solidFill>
                            <a:schemeClr val="tx1"/>
                          </a:solidFill>
                          <a:latin typeface="Calibri"/>
                          <a:ea typeface="Calibri"/>
                          <a:cs typeface="Times New Roman"/>
                        </a:rPr>
                        <a:t>Terhadap</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Pertumbuhan</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Hasil</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Tanaman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Jagung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Zea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mays</a:t>
                      </a:r>
                      <a:r>
                        <a:rPr lang="en-US" sz="2000" dirty="0">
                          <a:solidFill>
                            <a:schemeClr val="tx1"/>
                          </a:solidFill>
                          <a:latin typeface="Calibri"/>
                          <a:ea typeface="Calibri"/>
                          <a:cs typeface="Times New Roman"/>
                        </a:rPr>
                        <a:t> L.)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6654" y="1071546"/>
          <a:ext cx="9493250" cy="5608320"/>
        </p:xfrm>
        <a:graphic>
          <a:graphicData uri="http://schemas.openxmlformats.org/drawingml/2006/table">
            <a:tbl>
              <a:tblPr/>
              <a:tblGrid>
                <a:gridCol w="577850"/>
                <a:gridCol w="8915400"/>
              </a:tblGrid>
              <a:tr h="920967">
                <a:tc>
                  <a:txBody>
                    <a:bodyPr/>
                    <a:lstStyle/>
                    <a:p>
                      <a:pPr>
                        <a:lnSpc>
                          <a:spcPct val="115000"/>
                        </a:lnSpc>
                        <a:spcAft>
                          <a:spcPts val="0"/>
                        </a:spcAft>
                      </a:pPr>
                      <a:r>
                        <a:rPr lang="en-US" sz="2000" dirty="0" smtClean="0">
                          <a:solidFill>
                            <a:schemeClr val="tx1"/>
                          </a:solidFill>
                          <a:latin typeface="Calibri"/>
                          <a:ea typeface="Calibri"/>
                          <a:cs typeface="Times New Roman"/>
                        </a:rPr>
                        <a:t>8</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Penggunaan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Dedak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Gandum</a:t>
                      </a:r>
                      <a:r>
                        <a:rPr lang="en-US" sz="2000" dirty="0">
                          <a:solidFill>
                            <a:schemeClr val="tx1"/>
                          </a:solidFill>
                          <a:latin typeface="Calibri"/>
                          <a:ea typeface="Calibri"/>
                          <a:cs typeface="Times New Roman"/>
                        </a:rPr>
                        <a:t> (Wheat Bran)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Suplementasi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Daun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Mengkudu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Morinda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citrifolia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Untuk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Menghasilkan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Telur</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Puyuh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Sehat</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Rendah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Kolesterol</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Kaya</a:t>
                      </a:r>
                      <a:r>
                        <a:rPr lang="en-US" sz="2000" dirty="0">
                          <a:solidFill>
                            <a:schemeClr val="tx1"/>
                          </a:solidFill>
                          <a:latin typeface="Calibri"/>
                          <a:ea typeface="Calibri"/>
                          <a:cs typeface="Times New Roman"/>
                        </a:rPr>
                        <a:t> Vitamin A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445">
                <a:tc>
                  <a:txBody>
                    <a:bodyPr/>
                    <a:lstStyle/>
                    <a:p>
                      <a:pPr>
                        <a:lnSpc>
                          <a:spcPct val="115000"/>
                        </a:lnSpc>
                        <a:spcAft>
                          <a:spcPts val="0"/>
                        </a:spcAft>
                      </a:pPr>
                      <a:r>
                        <a:rPr lang="en-US" sz="2000" dirty="0" smtClean="0">
                          <a:solidFill>
                            <a:schemeClr val="tx1"/>
                          </a:solidFill>
                          <a:latin typeface="Calibri"/>
                          <a:ea typeface="Calibri"/>
                          <a:cs typeface="Times New Roman"/>
                        </a:rPr>
                        <a:t>9</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Peningkatan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Kualitas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Sensoris</a:t>
                      </a:r>
                      <a:r>
                        <a:rPr lang="en-US" sz="2000" dirty="0">
                          <a:solidFill>
                            <a:schemeClr val="tx1"/>
                          </a:solidFill>
                          <a:latin typeface="Calibri"/>
                          <a:ea typeface="Calibri"/>
                          <a:cs typeface="Times New Roman"/>
                        </a:rPr>
                        <a:t> Cake </a:t>
                      </a:r>
                      <a:r>
                        <a:rPr lang="en-US" sz="2000" dirty="0" err="1">
                          <a:solidFill>
                            <a:schemeClr val="tx1"/>
                          </a:solidFill>
                          <a:latin typeface="Calibri"/>
                          <a:ea typeface="Calibri"/>
                          <a:cs typeface="Times New Roman"/>
                        </a:rPr>
                        <a:t>Beras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Rendah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Lemak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Penggunaan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Susu</a:t>
                      </a:r>
                      <a:r>
                        <a:rPr lang="en-US" sz="2000" dirty="0">
                          <a:solidFill>
                            <a:schemeClr val="tx1"/>
                          </a:solidFill>
                          <a:latin typeface="Calibri"/>
                          <a:ea typeface="Calibri"/>
                          <a:cs typeface="Times New Roman"/>
                        </a:rPr>
                        <a:t> Skim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45">
                <a:tc>
                  <a:txBody>
                    <a:bodyPr/>
                    <a:lstStyle/>
                    <a:p>
                      <a:pPr>
                        <a:lnSpc>
                          <a:spcPct val="115000"/>
                        </a:lnSpc>
                        <a:spcAft>
                          <a:spcPts val="0"/>
                        </a:spcAft>
                      </a:pPr>
                      <a:r>
                        <a:rPr lang="en-US" sz="2000" dirty="0" smtClean="0">
                          <a:solidFill>
                            <a:schemeClr val="tx1"/>
                          </a:solidFill>
                          <a:latin typeface="Calibri"/>
                          <a:ea typeface="Calibri"/>
                          <a:cs typeface="Times New Roman"/>
                        </a:rPr>
                        <a:t>10</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Peranan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Pondok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Pesantren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Dalam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Pemberdayaan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Petani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Kentang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Studi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Kasus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Pondok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Pesantren</a:t>
                      </a:r>
                      <a:r>
                        <a:rPr lang="en-US" sz="2000" dirty="0">
                          <a:solidFill>
                            <a:schemeClr val="tx1"/>
                          </a:solidFill>
                          <a:latin typeface="Calibri"/>
                          <a:ea typeface="Calibri"/>
                          <a:cs typeface="Times New Roman"/>
                        </a:rPr>
                        <a:t> Al-</a:t>
                      </a:r>
                      <a:r>
                        <a:rPr lang="en-US" sz="2000" dirty="0" err="1">
                          <a:solidFill>
                            <a:schemeClr val="tx1"/>
                          </a:solidFill>
                          <a:latin typeface="Calibri"/>
                          <a:ea typeface="Calibri"/>
                          <a:cs typeface="Times New Roman"/>
                        </a:rPr>
                        <a:t>Ittifaq</a:t>
                      </a:r>
                      <a:r>
                        <a:rPr lang="en-US" sz="2000" dirty="0">
                          <a:solidFill>
                            <a:schemeClr val="tx1"/>
                          </a:solidFill>
                          <a:latin typeface="Calibri"/>
                          <a:ea typeface="Calibri"/>
                          <a:cs typeface="Times New Roman"/>
                        </a:rPr>
                        <a:t> Bandung)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0049">
                <a:tc>
                  <a:txBody>
                    <a:bodyPr/>
                    <a:lstStyle/>
                    <a:p>
                      <a:pPr>
                        <a:lnSpc>
                          <a:spcPct val="115000"/>
                        </a:lnSpc>
                        <a:spcAft>
                          <a:spcPts val="0"/>
                        </a:spcAft>
                      </a:pPr>
                      <a:r>
                        <a:rPr lang="en-US" sz="2000" dirty="0" smtClean="0">
                          <a:solidFill>
                            <a:schemeClr val="tx1"/>
                          </a:solidFill>
                          <a:latin typeface="Calibri"/>
                          <a:ea typeface="Calibri"/>
                          <a:cs typeface="Times New Roman"/>
                        </a:rPr>
                        <a:t>11</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Pola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Kelembagaan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Rumah</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Tangga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dalam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Mewujudkan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Ketahanan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Pangan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Berbasis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Kearifan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Lokal</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Desa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Giyombong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Kecamatan</a:t>
                      </a:r>
                      <a:r>
                        <a:rPr lang="en-US" sz="2000" dirty="0">
                          <a:solidFill>
                            <a:schemeClr val="tx1"/>
                          </a:solidFill>
                          <a:latin typeface="Calibri"/>
                          <a:ea typeface="Calibri"/>
                          <a:cs typeface="Times New Roman"/>
                        </a:rPr>
                        <a:t> Bruno </a:t>
                      </a:r>
                      <a:r>
                        <a:rPr lang="en-US" sz="2000" dirty="0" err="1">
                          <a:solidFill>
                            <a:schemeClr val="tx1"/>
                          </a:solidFill>
                          <a:latin typeface="Calibri"/>
                          <a:ea typeface="Calibri"/>
                          <a:cs typeface="Times New Roman"/>
                        </a:rPr>
                        <a:t>Kabupaten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Purworejo</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Tahun</a:t>
                      </a:r>
                      <a:r>
                        <a:rPr lang="en-US" sz="2000" dirty="0">
                          <a:solidFill>
                            <a:schemeClr val="tx1"/>
                          </a:solidFill>
                          <a:latin typeface="Calibri"/>
                          <a:ea typeface="Calibri"/>
                          <a:cs typeface="Times New Roman"/>
                        </a:rPr>
                        <a:t> 2012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45">
                <a:tc>
                  <a:txBody>
                    <a:bodyPr/>
                    <a:lstStyle/>
                    <a:p>
                      <a:pPr>
                        <a:lnSpc>
                          <a:spcPct val="115000"/>
                        </a:lnSpc>
                        <a:spcAft>
                          <a:spcPts val="0"/>
                        </a:spcAft>
                      </a:pPr>
                      <a:r>
                        <a:rPr lang="en-US" sz="2000" dirty="0" smtClean="0">
                          <a:solidFill>
                            <a:schemeClr val="tx1"/>
                          </a:solidFill>
                          <a:latin typeface="Calibri"/>
                          <a:ea typeface="Calibri"/>
                          <a:cs typeface="Times New Roman"/>
                        </a:rPr>
                        <a:t>12</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Produksi</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Karakterisasi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Tepung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Ubi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Kayu</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Termodifikasi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Mocaf</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Dengan</a:t>
                      </a:r>
                      <a:r>
                        <a:rPr lang="en-US" sz="2000" dirty="0">
                          <a:solidFill>
                            <a:schemeClr val="tx1"/>
                          </a:solidFill>
                          <a:latin typeface="Calibri"/>
                          <a:ea typeface="Calibri"/>
                          <a:cs typeface="Times New Roman"/>
                        </a:rPr>
                        <a:t> Cara </a:t>
                      </a:r>
                      <a:r>
                        <a:rPr lang="en-US" sz="2000" dirty="0" err="1">
                          <a:solidFill>
                            <a:schemeClr val="tx1"/>
                          </a:solidFill>
                          <a:latin typeface="Calibri"/>
                          <a:ea typeface="Calibri"/>
                          <a:cs typeface="Times New Roman"/>
                        </a:rPr>
                        <a:t>Fermentasi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Spontan</a:t>
                      </a:r>
                      <a:r>
                        <a:rPr lang="en-US" sz="2000" dirty="0">
                          <a:solidFill>
                            <a:schemeClr val="tx1"/>
                          </a:solidFill>
                          <a:latin typeface="Calibri"/>
                          <a:ea typeface="Calibri"/>
                          <a:cs typeface="Times New Roman"/>
                        </a:rPr>
                        <a:t> Serta </a:t>
                      </a:r>
                      <a:r>
                        <a:rPr lang="en-US" sz="2000" dirty="0" err="1">
                          <a:solidFill>
                            <a:schemeClr val="tx1"/>
                          </a:solidFill>
                          <a:latin typeface="Calibri"/>
                          <a:ea typeface="Calibri"/>
                          <a:cs typeface="Times New Roman"/>
                        </a:rPr>
                        <a:t>Aplikasinya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Mie </a:t>
                      </a:r>
                      <a:r>
                        <a:rPr lang="en-US" sz="2000" dirty="0" err="1">
                          <a:solidFill>
                            <a:schemeClr val="tx1"/>
                          </a:solidFill>
                          <a:latin typeface="Calibri"/>
                          <a:ea typeface="Calibri"/>
                          <a:cs typeface="Times New Roman"/>
                        </a:rPr>
                        <a:t>Kering</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45">
                <a:tc>
                  <a:txBody>
                    <a:bodyPr/>
                    <a:lstStyle/>
                    <a:p>
                      <a:pPr>
                        <a:lnSpc>
                          <a:spcPct val="115000"/>
                        </a:lnSpc>
                        <a:spcAft>
                          <a:spcPts val="0"/>
                        </a:spcAft>
                      </a:pPr>
                      <a:r>
                        <a:rPr lang="en-US" sz="2000" dirty="0" smtClean="0">
                          <a:solidFill>
                            <a:schemeClr val="tx1"/>
                          </a:solidFill>
                          <a:latin typeface="Calibri"/>
                          <a:ea typeface="Calibri"/>
                          <a:cs typeface="Times New Roman"/>
                        </a:rPr>
                        <a:t>13</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Produksi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Resisten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Berbasis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Pisang</a:t>
                      </a:r>
                      <a:r>
                        <a:rPr lang="en-US" sz="2000" dirty="0">
                          <a:solidFill>
                            <a:schemeClr val="tx1"/>
                          </a:solidFill>
                          <a:latin typeface="Calibri"/>
                          <a:ea typeface="Calibri"/>
                          <a:cs typeface="Times New Roman"/>
                        </a:rPr>
                        <a:t> Raja </a:t>
                      </a:r>
                      <a:r>
                        <a:rPr lang="en-US" sz="2000" dirty="0" err="1">
                          <a:solidFill>
                            <a:schemeClr val="tx1"/>
                          </a:solidFill>
                          <a:latin typeface="Calibri"/>
                          <a:ea typeface="Calibri"/>
                          <a:cs typeface="Times New Roman"/>
                        </a:rPr>
                        <a:t>Nangka</a:t>
                      </a:r>
                      <a:r>
                        <a:rPr lang="en-US" sz="2000" dirty="0">
                          <a:solidFill>
                            <a:schemeClr val="tx1"/>
                          </a:solidFill>
                          <a:latin typeface="Calibri"/>
                          <a:ea typeface="Calibri"/>
                          <a:cs typeface="Times New Roman"/>
                        </a:rPr>
                        <a:t> Dan </a:t>
                      </a:r>
                      <a:r>
                        <a:rPr lang="en-US" sz="2000" dirty="0" err="1">
                          <a:solidFill>
                            <a:schemeClr val="tx1"/>
                          </a:solidFill>
                          <a:latin typeface="Calibri"/>
                          <a:ea typeface="Calibri"/>
                          <a:cs typeface="Times New Roman"/>
                        </a:rPr>
                        <a:t>Aplikasinya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Sebagai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Ingredien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Prebiotik</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Pada</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Roti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Tawar</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445">
                <a:tc>
                  <a:txBody>
                    <a:bodyPr/>
                    <a:lstStyle/>
                    <a:p>
                      <a:pPr>
                        <a:lnSpc>
                          <a:spcPct val="115000"/>
                        </a:lnSpc>
                        <a:spcAft>
                          <a:spcPts val="0"/>
                        </a:spcAft>
                      </a:pPr>
                      <a:r>
                        <a:rPr lang="en-US" sz="2000" dirty="0" smtClean="0">
                          <a:solidFill>
                            <a:schemeClr val="tx1"/>
                          </a:solidFill>
                          <a:latin typeface="Calibri"/>
                          <a:ea typeface="Calibri"/>
                          <a:cs typeface="Times New Roman"/>
                        </a:rPr>
                        <a:t>14</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solidFill>
                            <a:schemeClr val="tx1"/>
                          </a:solidFill>
                          <a:latin typeface="Calibri"/>
                          <a:ea typeface="Calibri"/>
                          <a:cs typeface="Times New Roman"/>
                        </a:rPr>
                        <a:t>Regenerasi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Tanaman</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Kentang</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Solanum</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tuberosum</a:t>
                      </a:r>
                      <a:r>
                        <a:rPr lang="en-US" sz="2000" dirty="0">
                          <a:solidFill>
                            <a:schemeClr val="tx1"/>
                          </a:solidFill>
                          <a:latin typeface="Calibri"/>
                          <a:ea typeface="Calibri"/>
                          <a:cs typeface="Times New Roman"/>
                        </a:rPr>
                        <a:t> L.) </a:t>
                      </a:r>
                      <a:r>
                        <a:rPr lang="en-US" sz="2000" dirty="0" err="1">
                          <a:solidFill>
                            <a:schemeClr val="tx1"/>
                          </a:solidFill>
                          <a:latin typeface="Calibri"/>
                          <a:ea typeface="Calibri"/>
                          <a:cs typeface="Times New Roman"/>
                        </a:rPr>
                        <a:t>Melalui</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Embriogenesis</a:t>
                      </a:r>
                      <a:r>
                        <a:rPr lang="en-US" sz="2000" dirty="0">
                          <a:solidFill>
                            <a:schemeClr val="tx1"/>
                          </a:solidFill>
                          <a:latin typeface="Calibri"/>
                          <a:ea typeface="Calibri"/>
                          <a:cs typeface="Times New Roman"/>
                        </a:rPr>
                        <a:t> </a:t>
                      </a:r>
                      <a:r>
                        <a:rPr lang="en-US" sz="2000" dirty="0" err="1">
                          <a:solidFill>
                            <a:schemeClr val="tx1"/>
                          </a:solidFill>
                          <a:latin typeface="Calibri"/>
                          <a:ea typeface="Calibri"/>
                          <a:cs typeface="Times New Roman"/>
                        </a:rPr>
                        <a:t>Somatik</a:t>
                      </a:r>
                      <a:r>
                        <a:rPr lang="en-US" sz="2000" dirty="0">
                          <a:solidFill>
                            <a:schemeClr val="tx1"/>
                          </a:solidFill>
                          <a:latin typeface="Calibri"/>
                          <a:ea typeface="Calibri"/>
                          <a:cs typeface="Times New Roman"/>
                        </a:rPr>
                        <a:t> </a:t>
                      </a: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6"/>
            <a:ext cx="9083940" cy="898525"/>
          </a:xfrm>
        </p:spPr>
        <p:txBody>
          <a:bodyPr/>
          <a:lstStyle/>
          <a:p>
            <a:pPr algn="l"/>
            <a:r>
              <a:rPr lang="en-US" sz="2800" b="1" dirty="0" err="1" smtClean="0">
                <a:solidFill>
                  <a:srgbClr val="FFFF00"/>
                </a:solidFill>
              </a:rPr>
              <a:t>Contoh</a:t>
            </a:r>
            <a:r>
              <a:rPr lang="en-US" sz="2800" b="1" dirty="0" smtClean="0">
                <a:solidFill>
                  <a:srgbClr val="FFFF00"/>
                </a:solidFill>
              </a:rPr>
              <a:t> </a:t>
            </a:r>
            <a:r>
              <a:rPr lang="en-US" sz="2800" b="1" dirty="0" err="1" smtClean="0">
                <a:solidFill>
                  <a:srgbClr val="FFFF00"/>
                </a:solidFill>
              </a:rPr>
              <a:t>Riset</a:t>
            </a:r>
            <a:r>
              <a:rPr lang="en-US" sz="2800" b="1" dirty="0" smtClean="0">
                <a:solidFill>
                  <a:srgbClr val="FFFF00"/>
                </a:solidFill>
              </a:rPr>
              <a:t> </a:t>
            </a:r>
            <a:r>
              <a:rPr lang="en-US" sz="2800" b="1" dirty="0" err="1" smtClean="0">
                <a:solidFill>
                  <a:srgbClr val="FFFF00"/>
                </a:solidFill>
              </a:rPr>
              <a:t>di</a:t>
            </a:r>
            <a:r>
              <a:rPr lang="en-US" sz="2800" b="1" dirty="0" smtClean="0">
                <a:solidFill>
                  <a:srgbClr val="FFFF00"/>
                </a:solidFill>
              </a:rPr>
              <a:t> </a:t>
            </a:r>
            <a:r>
              <a:rPr lang="en-US" sz="2800" b="1" dirty="0" err="1" smtClean="0">
                <a:solidFill>
                  <a:srgbClr val="FFFF00"/>
                </a:solidFill>
              </a:rPr>
              <a:t>danai</a:t>
            </a:r>
            <a:r>
              <a:rPr lang="en-US" sz="2800" b="1" dirty="0" smtClean="0">
                <a:solidFill>
                  <a:srgbClr val="FFFF00"/>
                </a:solidFill>
              </a:rPr>
              <a:t> </a:t>
            </a:r>
            <a:r>
              <a:rPr lang="en-US" sz="2800" b="1" dirty="0" smtClean="0">
                <a:solidFill>
                  <a:srgbClr val="FFFF00"/>
                </a:solidFill>
              </a:rPr>
              <a:t>IRN</a:t>
            </a:r>
            <a:endParaRPr lang="en-US" sz="2800" b="1" dirty="0">
              <a:solidFill>
                <a:srgbClr val="FFFF00"/>
              </a:solidFill>
            </a:endParaRPr>
          </a:p>
        </p:txBody>
      </p:sp>
      <p:graphicFrame>
        <p:nvGraphicFramePr>
          <p:cNvPr id="4" name="Table 3"/>
          <p:cNvGraphicFramePr>
            <a:graphicFrameLocks noGrp="1"/>
          </p:cNvGraphicFramePr>
          <p:nvPr/>
        </p:nvGraphicFramePr>
        <p:xfrm>
          <a:off x="309530" y="1428736"/>
          <a:ext cx="9410700" cy="4412742"/>
        </p:xfrm>
        <a:graphic>
          <a:graphicData uri="http://schemas.openxmlformats.org/drawingml/2006/table">
            <a:tbl>
              <a:tblPr/>
              <a:tblGrid>
                <a:gridCol w="515044"/>
                <a:gridCol w="8895656"/>
              </a:tblGrid>
              <a:tr h="0">
                <a:tc>
                  <a:txBody>
                    <a:bodyPr/>
                    <a:lstStyle/>
                    <a:p>
                      <a:pPr algn="ctr">
                        <a:lnSpc>
                          <a:spcPct val="115000"/>
                        </a:lnSpc>
                        <a:spcAft>
                          <a:spcPts val="0"/>
                        </a:spcAft>
                      </a:pPr>
                      <a:r>
                        <a:rPr lang="en-US" sz="2000" dirty="0">
                          <a:solidFill>
                            <a:schemeClr val="tx1"/>
                          </a:solidFill>
                          <a:latin typeface="Calibri"/>
                          <a:ea typeface="Times New Roman"/>
                          <a:cs typeface="Calibri"/>
                        </a:rPr>
                        <a:t>1</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Pengembangan</a:t>
                      </a:r>
                      <a:r>
                        <a:rPr lang="en-US" sz="2000" dirty="0">
                          <a:solidFill>
                            <a:schemeClr val="tx1"/>
                          </a:solidFill>
                          <a:latin typeface="Calibri"/>
                          <a:ea typeface="Times New Roman"/>
                          <a:cs typeface="Calibri"/>
                        </a:rPr>
                        <a:t> Bio-Bacteria Yang </a:t>
                      </a:r>
                      <a:r>
                        <a:rPr lang="en-US" sz="2000" dirty="0" err="1">
                          <a:solidFill>
                            <a:schemeClr val="tx1"/>
                          </a:solidFill>
                          <a:latin typeface="Calibri"/>
                          <a:ea typeface="Times New Roman"/>
                          <a:cs typeface="Calibri"/>
                        </a:rPr>
                        <a:t>Memanfaatkan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Bahan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Aktif</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Bakteri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Endifit</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Potensial</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Antagonis</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Untuk</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Mengendalikan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Erwinia</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Carotovora</a:t>
                      </a:r>
                      <a:r>
                        <a:rPr lang="en-US" sz="2000" dirty="0">
                          <a:solidFill>
                            <a:schemeClr val="tx1"/>
                          </a:solidFill>
                          <a:latin typeface="Calibri"/>
                          <a:ea typeface="Times New Roman"/>
                          <a:cs typeface="Calibri"/>
                        </a:rPr>
                        <a:t> Di </a:t>
                      </a:r>
                      <a:r>
                        <a:rPr lang="en-US" sz="2000" dirty="0" err="1">
                          <a:solidFill>
                            <a:schemeClr val="tx1"/>
                          </a:solidFill>
                          <a:latin typeface="Calibri"/>
                          <a:ea typeface="Times New Roman"/>
                          <a:cs typeface="Calibri"/>
                        </a:rPr>
                        <a:t>Umbi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Kentang</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2</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Perbaikan Pertumbuhan Dan Hasil Ubi Jalar Varietas Lokal Ungu Dilahan Kering Melalui Aplikasi Biochar Dan Sisa Tanaman Legum</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3</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Pemanfaatan Abu Erupsi Gunung Kelud Untuk Perbaikan Produksi Dan Kualitas Ubi Jalar Dilahan Kering</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4</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Model Pengelolaan Resiko </a:t>
                      </a:r>
                      <a:r>
                        <a:rPr lang="en-US" sz="2000" i="1">
                          <a:solidFill>
                            <a:schemeClr val="tx1"/>
                          </a:solidFill>
                          <a:latin typeface="Calibri"/>
                          <a:ea typeface="Times New Roman"/>
                          <a:cs typeface="Calibri"/>
                        </a:rPr>
                        <a:t>Supply Chain</a:t>
                      </a:r>
                      <a:r>
                        <a:rPr lang="en-US" sz="2000">
                          <a:solidFill>
                            <a:schemeClr val="tx1"/>
                          </a:solidFill>
                          <a:latin typeface="Calibri"/>
                          <a:ea typeface="Times New Roman"/>
                          <a:cs typeface="Calibri"/>
                        </a:rPr>
                        <a:t> Komoditas Kentang Dijawa Barat</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5</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Pengembangan Kapri,Kecipir,Dan Tempe Kedelai (Kacide) Sebagai Suplemen Makanan Cair Tinggi Branched-Chain Amino Acid(Bcaa) Untuk Atlet Weight Sport</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6</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Pengaruh Sitokinin Dan Paklobutrazo Terhadap Hasil Benih Kentang (</a:t>
                      </a:r>
                      <a:r>
                        <a:rPr lang="en-US" sz="2000" i="1">
                          <a:solidFill>
                            <a:schemeClr val="tx1"/>
                          </a:solidFill>
                          <a:latin typeface="Calibri"/>
                          <a:ea typeface="Times New Roman"/>
                          <a:cs typeface="Calibri"/>
                        </a:rPr>
                        <a:t>Solenum Tuberosum</a:t>
                      </a:r>
                      <a:r>
                        <a:rPr lang="en-US" sz="2000">
                          <a:solidFill>
                            <a:schemeClr val="tx1"/>
                          </a:solidFill>
                          <a:latin typeface="Calibri"/>
                          <a:ea typeface="Times New Roman"/>
                          <a:cs typeface="Calibri"/>
                        </a:rPr>
                        <a:t> L.) G2 Kultivar Granola Dengan Sister </a:t>
                      </a:r>
                      <a:r>
                        <a:rPr lang="en-US" sz="2000" i="1">
                          <a:solidFill>
                            <a:schemeClr val="tx1"/>
                          </a:solidFill>
                          <a:latin typeface="Calibri"/>
                          <a:ea typeface="Times New Roman"/>
                          <a:cs typeface="Calibri"/>
                        </a:rPr>
                        <a:t>Nutrient Film Technique</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2000">
                          <a:solidFill>
                            <a:schemeClr val="tx1"/>
                          </a:solidFill>
                          <a:latin typeface="Calibri"/>
                          <a:ea typeface="Times New Roman"/>
                          <a:cs typeface="Calibri"/>
                        </a:rPr>
                        <a:t>7</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Uji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Ketahanan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Beberapa</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Varietas</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Pisang</a:t>
                      </a:r>
                      <a:r>
                        <a:rPr lang="en-US" sz="2000" dirty="0">
                          <a:solidFill>
                            <a:schemeClr val="tx1"/>
                          </a:solidFill>
                          <a:latin typeface="Calibri"/>
                          <a:ea typeface="Times New Roman"/>
                          <a:cs typeface="Calibri"/>
                        </a:rPr>
                        <a:t> (Musa Sp.) </a:t>
                      </a:r>
                      <a:r>
                        <a:rPr lang="en-US" sz="2000" dirty="0" err="1">
                          <a:solidFill>
                            <a:schemeClr val="tx1"/>
                          </a:solidFill>
                          <a:latin typeface="Calibri"/>
                          <a:ea typeface="Times New Roman"/>
                          <a:cs typeface="Calibri"/>
                        </a:rPr>
                        <a:t>Terhadap</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Penyakit</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Bercak</a:t>
                      </a:r>
                      <a:r>
                        <a:rPr lang="en-US" sz="2000" dirty="0">
                          <a:solidFill>
                            <a:schemeClr val="tx1"/>
                          </a:solidFill>
                          <a:latin typeface="Calibri"/>
                          <a:ea typeface="Times New Roman"/>
                          <a:cs typeface="Calibri"/>
                        </a:rPr>
                        <a:t> (</a:t>
                      </a:r>
                      <a:r>
                        <a:rPr lang="en-US" sz="2000" i="1" dirty="0" err="1">
                          <a:solidFill>
                            <a:schemeClr val="tx1"/>
                          </a:solidFill>
                          <a:latin typeface="Calibri"/>
                          <a:ea typeface="Times New Roman"/>
                          <a:cs typeface="Calibri"/>
                        </a:rPr>
                        <a:t>Mycosphaerella</a:t>
                      </a:r>
                      <a:r>
                        <a:rPr lang="en-US" sz="2000" i="1" dirty="0">
                          <a:solidFill>
                            <a:schemeClr val="tx1"/>
                          </a:solidFill>
                          <a:latin typeface="Calibri"/>
                          <a:ea typeface="Times New Roman"/>
                          <a:cs typeface="Calibri"/>
                        </a:rPr>
                        <a:t> Spp.</a:t>
                      </a:r>
                      <a:r>
                        <a:rPr lang="en-US" sz="2000" dirty="0">
                          <a:solidFill>
                            <a:schemeClr val="tx1"/>
                          </a:solidFill>
                          <a:latin typeface="Calibri"/>
                          <a:ea typeface="Times New Roman"/>
                          <a:cs typeface="Calibri"/>
                        </a:rPr>
                        <a:t>)</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68" y="1000108"/>
          <a:ext cx="9245600" cy="5282901"/>
        </p:xfrm>
        <a:graphic>
          <a:graphicData uri="http://schemas.openxmlformats.org/drawingml/2006/table">
            <a:tbl>
              <a:tblPr/>
              <a:tblGrid>
                <a:gridCol w="506008"/>
                <a:gridCol w="8739592"/>
              </a:tblGrid>
              <a:tr h="727934">
                <a:tc>
                  <a:txBody>
                    <a:bodyPr/>
                    <a:lstStyle/>
                    <a:p>
                      <a:pPr algn="ctr">
                        <a:lnSpc>
                          <a:spcPct val="115000"/>
                        </a:lnSpc>
                        <a:spcAft>
                          <a:spcPts val="0"/>
                        </a:spcAft>
                      </a:pPr>
                      <a:r>
                        <a:rPr lang="en-US" sz="2000" dirty="0">
                          <a:solidFill>
                            <a:schemeClr val="tx1"/>
                          </a:solidFill>
                          <a:latin typeface="Calibri"/>
                          <a:ea typeface="Times New Roman"/>
                          <a:cs typeface="Calibri"/>
                        </a:rPr>
                        <a:t>8</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Diservisikasi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Dadih</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Dengan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Bahan</a:t>
                      </a:r>
                      <a:r>
                        <a:rPr lang="en-US" sz="2000" dirty="0">
                          <a:solidFill>
                            <a:schemeClr val="tx1"/>
                          </a:solidFill>
                          <a:latin typeface="Calibri"/>
                          <a:ea typeface="Times New Roman"/>
                          <a:cs typeface="Calibri"/>
                        </a:rPr>
                        <a:t> Baku </a:t>
                      </a:r>
                      <a:r>
                        <a:rPr lang="en-US" sz="2000" dirty="0" err="1">
                          <a:solidFill>
                            <a:schemeClr val="tx1"/>
                          </a:solidFill>
                          <a:latin typeface="Calibri"/>
                          <a:ea typeface="Times New Roman"/>
                          <a:cs typeface="Calibri"/>
                        </a:rPr>
                        <a:t>Susu</a:t>
                      </a:r>
                      <a:r>
                        <a:rPr lang="en-US" sz="2000" dirty="0">
                          <a:solidFill>
                            <a:schemeClr val="tx1"/>
                          </a:solidFill>
                          <a:latin typeface="Calibri"/>
                          <a:ea typeface="Times New Roman"/>
                          <a:cs typeface="Calibri"/>
                        </a:rPr>
                        <a:t> Dan Starter Yang </a:t>
                      </a:r>
                      <a:r>
                        <a:rPr lang="en-US" sz="2000" dirty="0" err="1">
                          <a:solidFill>
                            <a:schemeClr val="tx1"/>
                          </a:solidFill>
                          <a:latin typeface="Calibri"/>
                          <a:ea typeface="Times New Roman"/>
                          <a:cs typeface="Calibri"/>
                        </a:rPr>
                        <a:t>Berbeda</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Sebagai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Produk</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Pangan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Lokal</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01">
                <a:tc>
                  <a:txBody>
                    <a:bodyPr/>
                    <a:lstStyle/>
                    <a:p>
                      <a:pPr algn="ctr">
                        <a:lnSpc>
                          <a:spcPct val="115000"/>
                        </a:lnSpc>
                        <a:spcAft>
                          <a:spcPts val="0"/>
                        </a:spcAft>
                      </a:pPr>
                      <a:r>
                        <a:rPr lang="en-US" sz="2000">
                          <a:solidFill>
                            <a:schemeClr val="tx1"/>
                          </a:solidFill>
                          <a:latin typeface="Calibri"/>
                          <a:ea typeface="Times New Roman"/>
                          <a:cs typeface="Calibri"/>
                        </a:rPr>
                        <a:t>9</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Analisis</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Kelayakan</a:t>
                      </a:r>
                      <a:r>
                        <a:rPr lang="en-US" sz="2000" dirty="0">
                          <a:solidFill>
                            <a:schemeClr val="tx1"/>
                          </a:solidFill>
                          <a:latin typeface="Calibri"/>
                          <a:ea typeface="Times New Roman"/>
                          <a:cs typeface="Calibri"/>
                        </a:rPr>
                        <a:t> Usaha Perkebunan </a:t>
                      </a:r>
                      <a:r>
                        <a:rPr lang="en-US" sz="2000" dirty="0" err="1">
                          <a:solidFill>
                            <a:schemeClr val="tx1"/>
                          </a:solidFill>
                          <a:latin typeface="Calibri"/>
                          <a:ea typeface="Times New Roman"/>
                          <a:cs typeface="Calibri"/>
                        </a:rPr>
                        <a:t>Kelapa</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Sawit</a:t>
                      </a:r>
                      <a:r>
                        <a:rPr lang="en-US" sz="2000" dirty="0">
                          <a:solidFill>
                            <a:schemeClr val="tx1"/>
                          </a:solidFill>
                          <a:latin typeface="Calibri"/>
                          <a:ea typeface="Times New Roman"/>
                          <a:cs typeface="Calibri"/>
                        </a:rPr>
                        <a:t>(</a:t>
                      </a:r>
                      <a:r>
                        <a:rPr lang="en-US" sz="2000" dirty="0" err="1">
                          <a:solidFill>
                            <a:schemeClr val="tx1"/>
                          </a:solidFill>
                          <a:latin typeface="Calibri"/>
                          <a:ea typeface="Times New Roman"/>
                          <a:cs typeface="Calibri"/>
                        </a:rPr>
                        <a:t>Elaeis</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Guineensis</a:t>
                      </a:r>
                      <a:r>
                        <a:rPr lang="en-US" sz="2000" dirty="0">
                          <a:solidFill>
                            <a:schemeClr val="tx1"/>
                          </a:solidFill>
                          <a:latin typeface="Calibri"/>
                          <a:ea typeface="Times New Roman"/>
                          <a:cs typeface="Calibri"/>
                        </a:rPr>
                        <a:t> L.) </a:t>
                      </a:r>
                      <a:r>
                        <a:rPr lang="en-US" sz="2000" dirty="0" err="1">
                          <a:solidFill>
                            <a:schemeClr val="tx1"/>
                          </a:solidFill>
                          <a:latin typeface="Calibri"/>
                          <a:ea typeface="Times New Roman"/>
                          <a:cs typeface="Calibri"/>
                        </a:rPr>
                        <a:t>Terintegrasi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Peternakan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Sapi</a:t>
                      </a:r>
                      <a:r>
                        <a:rPr lang="en-US" sz="2000" dirty="0">
                          <a:solidFill>
                            <a:schemeClr val="tx1"/>
                          </a:solidFill>
                          <a:latin typeface="Calibri"/>
                          <a:ea typeface="Times New Roman"/>
                          <a:cs typeface="Calibri"/>
                        </a:rPr>
                        <a:t>(</a:t>
                      </a:r>
                      <a:r>
                        <a:rPr lang="en-US" sz="2000" dirty="0" err="1">
                          <a:solidFill>
                            <a:schemeClr val="tx1"/>
                          </a:solidFill>
                          <a:latin typeface="Calibri"/>
                          <a:ea typeface="Times New Roman"/>
                          <a:cs typeface="Calibri"/>
                        </a:rPr>
                        <a:t>Bos</a:t>
                      </a:r>
                      <a:r>
                        <a:rPr lang="en-US" sz="2000" dirty="0">
                          <a:solidFill>
                            <a:schemeClr val="tx1"/>
                          </a:solidFill>
                          <a:latin typeface="Calibri"/>
                          <a:ea typeface="Times New Roman"/>
                          <a:cs typeface="Calibri"/>
                        </a:rPr>
                        <a:t> Taurus L.) Di </a:t>
                      </a:r>
                      <a:r>
                        <a:rPr lang="en-US" sz="2000" dirty="0" err="1">
                          <a:solidFill>
                            <a:schemeClr val="tx1"/>
                          </a:solidFill>
                          <a:latin typeface="Calibri"/>
                          <a:ea typeface="Times New Roman"/>
                          <a:cs typeface="Calibri"/>
                        </a:rPr>
                        <a:t>Desa</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Kayungo</a:t>
                      </a:r>
                      <a:r>
                        <a:rPr lang="en-US" sz="2000" dirty="0">
                          <a:solidFill>
                            <a:schemeClr val="tx1"/>
                          </a:solidFill>
                          <a:latin typeface="Calibri"/>
                          <a:ea typeface="Times New Roman"/>
                          <a:cs typeface="Calibri"/>
                        </a:rPr>
                        <a:t> Sari, </a:t>
                      </a:r>
                      <a:r>
                        <a:rPr lang="en-US" sz="2000" dirty="0" err="1">
                          <a:solidFill>
                            <a:schemeClr val="tx1"/>
                          </a:solidFill>
                          <a:latin typeface="Calibri"/>
                          <a:ea typeface="Times New Roman"/>
                          <a:cs typeface="Calibri"/>
                        </a:rPr>
                        <a:t>Kecamatan</a:t>
                      </a:r>
                      <a:r>
                        <a:rPr lang="en-US" sz="2000" dirty="0">
                          <a:solidFill>
                            <a:schemeClr val="tx1"/>
                          </a:solidFill>
                          <a:latin typeface="Calibri"/>
                          <a:ea typeface="Times New Roman"/>
                          <a:cs typeface="Calibri"/>
                        </a:rPr>
                        <a:t> Long </a:t>
                      </a:r>
                      <a:r>
                        <a:rPr lang="en-US" sz="2000" dirty="0" err="1">
                          <a:solidFill>
                            <a:schemeClr val="tx1"/>
                          </a:solidFill>
                          <a:latin typeface="Calibri"/>
                          <a:ea typeface="Times New Roman"/>
                          <a:cs typeface="Calibri"/>
                        </a:rPr>
                        <a:t>Ikis</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Kabupaten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Paser</a:t>
                      </a:r>
                      <a:r>
                        <a:rPr lang="en-US" sz="2000" dirty="0">
                          <a:solidFill>
                            <a:schemeClr val="tx1"/>
                          </a:solidFill>
                          <a:latin typeface="Calibri"/>
                          <a:ea typeface="Times New Roman"/>
                          <a:cs typeface="Calibri"/>
                        </a:rPr>
                        <a:t>, Kalimantan </a:t>
                      </a:r>
                      <a:r>
                        <a:rPr lang="en-US" sz="2000" dirty="0" err="1">
                          <a:solidFill>
                            <a:schemeClr val="tx1"/>
                          </a:solidFill>
                          <a:latin typeface="Calibri"/>
                          <a:ea typeface="Times New Roman"/>
                          <a:cs typeface="Calibri"/>
                        </a:rPr>
                        <a:t>Timur</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934">
                <a:tc>
                  <a:txBody>
                    <a:bodyPr/>
                    <a:lstStyle/>
                    <a:p>
                      <a:pPr algn="ctr">
                        <a:lnSpc>
                          <a:spcPct val="115000"/>
                        </a:lnSpc>
                        <a:spcAft>
                          <a:spcPts val="0"/>
                        </a:spcAft>
                      </a:pPr>
                      <a:r>
                        <a:rPr lang="en-US" sz="2000">
                          <a:solidFill>
                            <a:schemeClr val="tx1"/>
                          </a:solidFill>
                          <a:latin typeface="Calibri"/>
                          <a:ea typeface="Times New Roman"/>
                          <a:cs typeface="Calibri"/>
                        </a:rPr>
                        <a:t>10</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Pemulihan Produksi Dan Kualitas Tanaman Jagung Dilahan Pertanian Yang Terkena Dampak Erupsi Gunung Kelud</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7934">
                <a:tc>
                  <a:txBody>
                    <a:bodyPr/>
                    <a:lstStyle/>
                    <a:p>
                      <a:pPr algn="ctr">
                        <a:lnSpc>
                          <a:spcPct val="115000"/>
                        </a:lnSpc>
                        <a:spcAft>
                          <a:spcPts val="0"/>
                        </a:spcAft>
                      </a:pPr>
                      <a:r>
                        <a:rPr lang="en-US" sz="2000">
                          <a:solidFill>
                            <a:schemeClr val="tx1"/>
                          </a:solidFill>
                          <a:latin typeface="Calibri"/>
                          <a:ea typeface="Times New Roman"/>
                          <a:cs typeface="Calibri"/>
                        </a:rPr>
                        <a:t>11</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a:solidFill>
                            <a:schemeClr val="tx1"/>
                          </a:solidFill>
                          <a:latin typeface="Calibri"/>
                          <a:ea typeface="Times New Roman"/>
                          <a:cs typeface="Calibri"/>
                        </a:rPr>
                        <a:t>Keragaan Genitope Jagung Pulut Manis Terseleksi Dari Hasil Persilangan Antara Galur Jagung Pulut Dan Varietas Jagung Manis Komersial</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297">
                <a:tc>
                  <a:txBody>
                    <a:bodyPr/>
                    <a:lstStyle/>
                    <a:p>
                      <a:pPr algn="ctr">
                        <a:lnSpc>
                          <a:spcPct val="115000"/>
                        </a:lnSpc>
                        <a:spcAft>
                          <a:spcPts val="0"/>
                        </a:spcAft>
                      </a:pPr>
                      <a:r>
                        <a:rPr lang="en-US" sz="2000">
                          <a:solidFill>
                            <a:schemeClr val="tx1"/>
                          </a:solidFill>
                          <a:latin typeface="Calibri"/>
                          <a:ea typeface="Times New Roman"/>
                          <a:cs typeface="Calibri"/>
                        </a:rPr>
                        <a:t>12</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Zonasi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Kawasan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Terpapar</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Erupsi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Gunung</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Merapi</a:t>
                      </a:r>
                      <a:r>
                        <a:rPr lang="en-US" sz="2000" dirty="0">
                          <a:solidFill>
                            <a:schemeClr val="tx1"/>
                          </a:solidFill>
                          <a:latin typeface="Calibri"/>
                          <a:ea typeface="Times New Roman"/>
                          <a:cs typeface="Calibri"/>
                        </a:rPr>
                        <a:t> 2010 </a:t>
                      </a:r>
                      <a:r>
                        <a:rPr lang="en-US" sz="2000" dirty="0" err="1">
                          <a:solidFill>
                            <a:schemeClr val="tx1"/>
                          </a:solidFill>
                          <a:latin typeface="Calibri"/>
                          <a:ea typeface="Times New Roman"/>
                          <a:cs typeface="Calibri"/>
                        </a:rPr>
                        <a:t>Sebagai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Dasar</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Penentuan</a:t>
                      </a:r>
                      <a:r>
                        <a:rPr lang="en-US" sz="2000" dirty="0">
                          <a:solidFill>
                            <a:schemeClr val="tx1"/>
                          </a:solidFill>
                          <a:latin typeface="Calibri"/>
                          <a:ea typeface="Times New Roman"/>
                          <a:cs typeface="Calibri"/>
                        </a:rPr>
                        <a:t> Tingkat </a:t>
                      </a:r>
                      <a:r>
                        <a:rPr lang="en-US" sz="2000" dirty="0" err="1">
                          <a:solidFill>
                            <a:schemeClr val="tx1"/>
                          </a:solidFill>
                          <a:latin typeface="Calibri"/>
                          <a:ea typeface="Times New Roman"/>
                          <a:cs typeface="Calibri"/>
                        </a:rPr>
                        <a:t>Kesesuaian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Lahan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Untuk</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Tanaman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Jagung</a:t>
                      </a:r>
                      <a:r>
                        <a:rPr lang="en-US" sz="2000" dirty="0">
                          <a:solidFill>
                            <a:schemeClr val="tx1"/>
                          </a:solidFill>
                          <a:latin typeface="Calibri"/>
                          <a:ea typeface="Times New Roman"/>
                          <a:cs typeface="Calibri"/>
                        </a:rPr>
                        <a:t> (</a:t>
                      </a:r>
                      <a:r>
                        <a:rPr lang="en-US" sz="2000" i="1" dirty="0" err="1">
                          <a:solidFill>
                            <a:schemeClr val="tx1"/>
                          </a:solidFill>
                          <a:latin typeface="Calibri"/>
                          <a:ea typeface="Times New Roman"/>
                          <a:cs typeface="Calibri"/>
                        </a:rPr>
                        <a:t>Zea</a:t>
                      </a:r>
                      <a:r>
                        <a:rPr lang="en-US" sz="2000" i="1" dirty="0">
                          <a:solidFill>
                            <a:schemeClr val="tx1"/>
                          </a:solidFill>
                          <a:latin typeface="Calibri"/>
                          <a:ea typeface="Times New Roman"/>
                          <a:cs typeface="Calibri"/>
                        </a:rPr>
                        <a:t> Mays</a:t>
                      </a:r>
                      <a:r>
                        <a:rPr lang="en-US" sz="2000" dirty="0">
                          <a:solidFill>
                            <a:schemeClr val="tx1"/>
                          </a:solidFill>
                          <a:latin typeface="Calibri"/>
                          <a:ea typeface="Times New Roman"/>
                          <a:cs typeface="Calibri"/>
                        </a:rPr>
                        <a:t> L.)</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901">
                <a:tc>
                  <a:txBody>
                    <a:bodyPr/>
                    <a:lstStyle/>
                    <a:p>
                      <a:pPr algn="ctr">
                        <a:lnSpc>
                          <a:spcPct val="115000"/>
                        </a:lnSpc>
                        <a:spcAft>
                          <a:spcPts val="0"/>
                        </a:spcAft>
                      </a:pPr>
                      <a:r>
                        <a:rPr lang="en-US" sz="2000">
                          <a:solidFill>
                            <a:schemeClr val="tx1"/>
                          </a:solidFill>
                          <a:latin typeface="Calibri"/>
                          <a:ea typeface="Times New Roman"/>
                          <a:cs typeface="Calibri"/>
                        </a:rPr>
                        <a:t>13</a:t>
                      </a:r>
                      <a:endParaRPr lang="en-US" sz="200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000" dirty="0" err="1">
                          <a:solidFill>
                            <a:schemeClr val="tx1"/>
                          </a:solidFill>
                          <a:latin typeface="Calibri"/>
                          <a:ea typeface="Times New Roman"/>
                          <a:cs typeface="Calibri"/>
                        </a:rPr>
                        <a:t>Pengaruh</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Pemberianberbagai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Konsentrasi</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Zat</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Pengatur</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Tumbuh</a:t>
                      </a:r>
                      <a:r>
                        <a:rPr lang="en-US" sz="2000" dirty="0">
                          <a:solidFill>
                            <a:schemeClr val="tx1"/>
                          </a:solidFill>
                          <a:latin typeface="Calibri"/>
                          <a:ea typeface="Times New Roman"/>
                          <a:cs typeface="Calibri"/>
                        </a:rPr>
                        <a:t> BAP (Benzyl Amino </a:t>
                      </a:r>
                      <a:r>
                        <a:rPr lang="en-US" sz="2000" dirty="0" err="1">
                          <a:solidFill>
                            <a:schemeClr val="tx1"/>
                          </a:solidFill>
                          <a:latin typeface="Calibri"/>
                          <a:ea typeface="Times New Roman"/>
                          <a:cs typeface="Calibri"/>
                        </a:rPr>
                        <a:t>Purine</a:t>
                      </a:r>
                      <a:r>
                        <a:rPr lang="en-US" sz="2000" dirty="0">
                          <a:solidFill>
                            <a:schemeClr val="tx1"/>
                          </a:solidFill>
                          <a:latin typeface="Calibri"/>
                          <a:ea typeface="Times New Roman"/>
                          <a:cs typeface="Calibri"/>
                        </a:rPr>
                        <a:t>) Dan </a:t>
                      </a:r>
                      <a:r>
                        <a:rPr lang="en-US" sz="2000" dirty="0" err="1">
                          <a:solidFill>
                            <a:schemeClr val="tx1"/>
                          </a:solidFill>
                          <a:latin typeface="Calibri"/>
                          <a:ea typeface="Times New Roman"/>
                          <a:cs typeface="Calibri"/>
                        </a:rPr>
                        <a:t>Coumarin</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Terhadap</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Pertumbuhan</a:t>
                      </a:r>
                      <a:r>
                        <a:rPr lang="en-US" sz="2000" dirty="0">
                          <a:solidFill>
                            <a:schemeClr val="tx1"/>
                          </a:solidFill>
                          <a:latin typeface="Calibri"/>
                          <a:ea typeface="Times New Roman"/>
                          <a:cs typeface="Calibri"/>
                        </a:rPr>
                        <a:t> Dan </a:t>
                      </a:r>
                      <a:r>
                        <a:rPr lang="en-US" sz="2000" dirty="0" err="1">
                          <a:solidFill>
                            <a:schemeClr val="tx1"/>
                          </a:solidFill>
                          <a:latin typeface="Calibri"/>
                          <a:ea typeface="Times New Roman"/>
                          <a:cs typeface="Calibri"/>
                        </a:rPr>
                        <a:t>Hasil</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Benih</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Kentang</a:t>
                      </a:r>
                      <a:r>
                        <a:rPr lang="en-US" sz="2000" dirty="0">
                          <a:solidFill>
                            <a:schemeClr val="tx1"/>
                          </a:solidFill>
                          <a:latin typeface="Calibri"/>
                          <a:ea typeface="Times New Roman"/>
                          <a:cs typeface="Calibri"/>
                        </a:rPr>
                        <a:t>(</a:t>
                      </a:r>
                      <a:r>
                        <a:rPr lang="en-US" sz="2000" dirty="0" err="1">
                          <a:solidFill>
                            <a:schemeClr val="tx1"/>
                          </a:solidFill>
                          <a:latin typeface="Calibri"/>
                          <a:ea typeface="Times New Roman"/>
                          <a:cs typeface="Calibri"/>
                        </a:rPr>
                        <a:t>Solenum</a:t>
                      </a:r>
                      <a:r>
                        <a:rPr lang="en-US" sz="2000" dirty="0">
                          <a:solidFill>
                            <a:schemeClr val="tx1"/>
                          </a:solidFill>
                          <a:latin typeface="Calibri"/>
                          <a:ea typeface="Times New Roman"/>
                          <a:cs typeface="Calibri"/>
                        </a:rPr>
                        <a:t> </a:t>
                      </a:r>
                      <a:r>
                        <a:rPr lang="en-US" sz="2000" dirty="0" err="1">
                          <a:solidFill>
                            <a:schemeClr val="tx1"/>
                          </a:solidFill>
                          <a:latin typeface="Calibri"/>
                          <a:ea typeface="Times New Roman"/>
                          <a:cs typeface="Calibri"/>
                        </a:rPr>
                        <a:t>Tuberosum</a:t>
                      </a:r>
                      <a:r>
                        <a:rPr lang="en-US" sz="2000" dirty="0">
                          <a:solidFill>
                            <a:schemeClr val="tx1"/>
                          </a:solidFill>
                          <a:latin typeface="Calibri"/>
                          <a:ea typeface="Times New Roman"/>
                          <a:cs typeface="Calibri"/>
                        </a:rPr>
                        <a:t>) G2 </a:t>
                      </a:r>
                      <a:r>
                        <a:rPr lang="en-US" sz="2000" dirty="0" err="1">
                          <a:solidFill>
                            <a:schemeClr val="tx1"/>
                          </a:solidFill>
                          <a:latin typeface="Calibri"/>
                          <a:ea typeface="Times New Roman"/>
                          <a:cs typeface="Calibri"/>
                        </a:rPr>
                        <a:t>Kultivar</a:t>
                      </a:r>
                      <a:r>
                        <a:rPr lang="en-US" sz="2000" dirty="0">
                          <a:solidFill>
                            <a:schemeClr val="tx1"/>
                          </a:solidFill>
                          <a:latin typeface="Calibri"/>
                          <a:ea typeface="Times New Roman"/>
                          <a:cs typeface="Calibri"/>
                        </a:rPr>
                        <a:t> Granola</a:t>
                      </a:r>
                      <a:endParaRPr lang="en-US" sz="2000" dirty="0">
                        <a:solidFill>
                          <a:schemeClr val="tx1"/>
                        </a:solidFill>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5"/>
            <a:ext cx="9083940" cy="1041400"/>
          </a:xfrm>
        </p:spPr>
        <p:txBody>
          <a:bodyPr/>
          <a:lstStyle/>
          <a:p>
            <a:pPr eaLnBrk="1" hangingPunct="1">
              <a:defRPr/>
            </a:pPr>
            <a:r>
              <a:rPr lang="en-US" sz="4000" dirty="0" smtClean="0">
                <a:solidFill>
                  <a:srgbClr val="FFFF00"/>
                </a:solidFill>
              </a:rPr>
              <a:t>Tim </a:t>
            </a:r>
            <a:r>
              <a:rPr lang="en-US" sz="4000" dirty="0" err="1" smtClean="0">
                <a:solidFill>
                  <a:srgbClr val="FFFF00"/>
                </a:solidFill>
              </a:rPr>
              <a:t>Penilai</a:t>
            </a:r>
            <a:endParaRPr lang="en-US" sz="4000" dirty="0" smtClean="0">
              <a:solidFill>
                <a:srgbClr val="FFFF00"/>
              </a:solidFill>
            </a:endParaRPr>
          </a:p>
        </p:txBody>
      </p:sp>
      <p:graphicFrame>
        <p:nvGraphicFramePr>
          <p:cNvPr id="4" name="Table 3"/>
          <p:cNvGraphicFramePr>
            <a:graphicFrameLocks noGrp="1"/>
          </p:cNvGraphicFramePr>
          <p:nvPr/>
        </p:nvGraphicFramePr>
        <p:xfrm>
          <a:off x="696516" y="1500189"/>
          <a:ext cx="8899984" cy="4201058"/>
        </p:xfrm>
        <a:graphic>
          <a:graphicData uri="http://schemas.openxmlformats.org/drawingml/2006/table">
            <a:tbl>
              <a:tblPr/>
              <a:tblGrid>
                <a:gridCol w="1857388"/>
                <a:gridCol w="7042596"/>
              </a:tblGrid>
              <a:tr h="423140">
                <a:tc>
                  <a:txBody>
                    <a:bodyPr/>
                    <a:lstStyle/>
                    <a:p>
                      <a:pPr>
                        <a:lnSpc>
                          <a:spcPct val="115000"/>
                        </a:lnSpc>
                        <a:spcAft>
                          <a:spcPts val="0"/>
                        </a:spcAft>
                      </a:pPr>
                      <a:r>
                        <a:rPr lang="en-US" sz="2400" dirty="0" err="1">
                          <a:solidFill>
                            <a:schemeClr val="tx1"/>
                          </a:solidFill>
                          <a:latin typeface="Calibri"/>
                          <a:ea typeface="Calibri"/>
                          <a:cs typeface="Times New Roman"/>
                        </a:rPr>
                        <a:t>Ketua</a:t>
                      </a:r>
                      <a:r>
                        <a:rPr lang="en-US" sz="2400" dirty="0">
                          <a:solidFill>
                            <a:schemeClr val="tx1"/>
                          </a:solidFill>
                          <a:latin typeface="Calibri"/>
                          <a:ea typeface="Calibri"/>
                          <a:cs typeface="Times New Roman"/>
                        </a:rPr>
                        <a:t> </a:t>
                      </a: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2400" dirty="0" smtClean="0">
                          <a:solidFill>
                            <a:schemeClr val="tx1"/>
                          </a:solidFill>
                          <a:latin typeface="Calibri"/>
                          <a:ea typeface="Calibri"/>
                          <a:cs typeface="Times New Roman"/>
                        </a:rPr>
                        <a:t>F.G</a:t>
                      </a:r>
                      <a:r>
                        <a:rPr lang="en-US" sz="2400" dirty="0" smtClean="0">
                          <a:solidFill>
                            <a:schemeClr val="tx1"/>
                          </a:solidFill>
                          <a:latin typeface="Calibri"/>
                          <a:ea typeface="Calibri"/>
                          <a:cs typeface="Times New Roman"/>
                        </a:rPr>
                        <a:t>. </a:t>
                      </a:r>
                      <a:r>
                        <a:rPr lang="en-US" sz="2400" dirty="0" err="1">
                          <a:solidFill>
                            <a:schemeClr val="tx1"/>
                          </a:solidFill>
                          <a:latin typeface="Calibri"/>
                          <a:ea typeface="Calibri"/>
                          <a:cs typeface="Times New Roman"/>
                        </a:rPr>
                        <a:t>Winarno</a:t>
                      </a:r>
                      <a:r>
                        <a:rPr lang="en-US" sz="2400" dirty="0">
                          <a:solidFill>
                            <a:schemeClr val="tx1"/>
                          </a:solidFill>
                          <a:latin typeface="Calibri"/>
                          <a:ea typeface="Calibri"/>
                          <a:cs typeface="Times New Roman"/>
                        </a:rPr>
                        <a:t>, </a:t>
                      </a:r>
                      <a:r>
                        <a:rPr lang="en-US" sz="2400" dirty="0" smtClean="0">
                          <a:solidFill>
                            <a:schemeClr val="tx1"/>
                          </a:solidFill>
                          <a:latin typeface="Calibri"/>
                          <a:ea typeface="Calibri"/>
                          <a:cs typeface="Times New Roman"/>
                        </a:rPr>
                        <a:t>PhD, </a:t>
                      </a:r>
                      <a:r>
                        <a:rPr lang="en-US" sz="2400" dirty="0">
                          <a:solidFill>
                            <a:schemeClr val="tx1"/>
                          </a:solidFill>
                          <a:latin typeface="Calibri"/>
                          <a:ea typeface="Calibri"/>
                          <a:cs typeface="Times New Roman"/>
                        </a:rPr>
                        <a:t>Prof.</a:t>
                      </a: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140">
                <a:tc>
                  <a:txBody>
                    <a:bodyPr/>
                    <a:lstStyle/>
                    <a:p>
                      <a:pPr>
                        <a:lnSpc>
                          <a:spcPct val="115000"/>
                        </a:lnSpc>
                        <a:spcAft>
                          <a:spcPts val="0"/>
                        </a:spcAft>
                      </a:pPr>
                      <a:r>
                        <a:rPr lang="en-US" sz="2400" dirty="0" err="1">
                          <a:solidFill>
                            <a:schemeClr val="tx1"/>
                          </a:solidFill>
                          <a:latin typeface="Calibri"/>
                          <a:ea typeface="Calibri"/>
                          <a:cs typeface="Times New Roman"/>
                        </a:rPr>
                        <a:t>Wakil</a:t>
                      </a:r>
                      <a:r>
                        <a:rPr lang="en-US" sz="2400" dirty="0">
                          <a:solidFill>
                            <a:schemeClr val="tx1"/>
                          </a:solidFill>
                          <a:latin typeface="Calibri"/>
                          <a:ea typeface="Calibri"/>
                          <a:cs typeface="Times New Roman"/>
                        </a:rPr>
                        <a:t> </a:t>
                      </a:r>
                      <a:r>
                        <a:rPr lang="en-US" sz="2400" dirty="0" err="1">
                          <a:solidFill>
                            <a:schemeClr val="tx1"/>
                          </a:solidFill>
                          <a:latin typeface="Calibri"/>
                          <a:ea typeface="Calibri"/>
                          <a:cs typeface="Times New Roman"/>
                        </a:rPr>
                        <a:t>Ketua</a:t>
                      </a: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2400" dirty="0" err="1">
                          <a:solidFill>
                            <a:schemeClr val="tx1"/>
                          </a:solidFill>
                          <a:latin typeface="Calibri"/>
                          <a:ea typeface="Calibri"/>
                          <a:cs typeface="Times New Roman"/>
                        </a:rPr>
                        <a:t>Purwiyatno</a:t>
                      </a:r>
                      <a:r>
                        <a:rPr lang="en-US" sz="2400" dirty="0">
                          <a:solidFill>
                            <a:schemeClr val="tx1"/>
                          </a:solidFill>
                          <a:latin typeface="Calibri"/>
                          <a:ea typeface="Calibri"/>
                          <a:cs typeface="Times New Roman"/>
                        </a:rPr>
                        <a:t> </a:t>
                      </a:r>
                      <a:r>
                        <a:rPr lang="en-US" sz="2400" dirty="0" err="1">
                          <a:solidFill>
                            <a:schemeClr val="tx1"/>
                          </a:solidFill>
                          <a:latin typeface="Calibri"/>
                          <a:ea typeface="Calibri"/>
                          <a:cs typeface="Times New Roman"/>
                        </a:rPr>
                        <a:t>Hariyadi</a:t>
                      </a:r>
                      <a:r>
                        <a:rPr lang="en-US" sz="2400" dirty="0">
                          <a:solidFill>
                            <a:schemeClr val="tx1"/>
                          </a:solidFill>
                          <a:latin typeface="Calibri"/>
                          <a:ea typeface="Calibri"/>
                          <a:cs typeface="Times New Roman"/>
                        </a:rPr>
                        <a:t>, </a:t>
                      </a:r>
                      <a:r>
                        <a:rPr lang="en-US" sz="2400" dirty="0" err="1" smtClean="0">
                          <a:solidFill>
                            <a:schemeClr val="tx1"/>
                          </a:solidFill>
                          <a:latin typeface="Calibri"/>
                          <a:ea typeface="Calibri"/>
                          <a:cs typeface="Times New Roman"/>
                        </a:rPr>
                        <a:t>Ir</a:t>
                      </a:r>
                      <a:r>
                        <a:rPr lang="en-US" sz="2400" dirty="0" smtClean="0">
                          <a:solidFill>
                            <a:schemeClr val="tx1"/>
                          </a:solidFill>
                          <a:latin typeface="Calibri"/>
                          <a:ea typeface="Calibri"/>
                          <a:cs typeface="Times New Roman"/>
                        </a:rPr>
                        <a:t>, </a:t>
                      </a:r>
                      <a:r>
                        <a:rPr lang="en-US" sz="2400" dirty="0" err="1" smtClean="0">
                          <a:solidFill>
                            <a:schemeClr val="tx1"/>
                          </a:solidFill>
                          <a:latin typeface="Calibri"/>
                          <a:ea typeface="Calibri"/>
                          <a:cs typeface="Times New Roman"/>
                        </a:rPr>
                        <a:t>MSc</a:t>
                      </a:r>
                      <a:r>
                        <a:rPr lang="en-US" sz="2400" dirty="0" smtClean="0">
                          <a:solidFill>
                            <a:schemeClr val="tx1"/>
                          </a:solidFill>
                          <a:latin typeface="Calibri"/>
                          <a:ea typeface="Calibri"/>
                          <a:cs typeface="Times New Roman"/>
                        </a:rPr>
                        <a:t>, PhD, </a:t>
                      </a:r>
                      <a:r>
                        <a:rPr lang="en-US" sz="2400" dirty="0">
                          <a:solidFill>
                            <a:schemeClr val="tx1"/>
                          </a:solidFill>
                          <a:latin typeface="Calibri"/>
                          <a:ea typeface="Calibri"/>
                          <a:cs typeface="Times New Roman"/>
                        </a:rPr>
                        <a:t>Prof</a:t>
                      </a:r>
                      <a:r>
                        <a:rPr lang="en-US" sz="2400" dirty="0" smtClean="0">
                          <a:solidFill>
                            <a:schemeClr val="tx1"/>
                          </a:solidFill>
                          <a:latin typeface="Calibri"/>
                          <a:ea typeface="Calibri"/>
                          <a:cs typeface="Times New Roman"/>
                        </a:rPr>
                        <a:t>. </a:t>
                      </a:r>
                      <a:r>
                        <a:rPr lang="en-US" sz="2400" baseline="0" dirty="0" smtClean="0">
                          <a:solidFill>
                            <a:schemeClr val="tx1"/>
                          </a:solidFill>
                          <a:latin typeface="Calibri"/>
                          <a:ea typeface="Calibri"/>
                          <a:cs typeface="Times New Roman"/>
                        </a:rPr>
                        <a:t> (IPB)</a:t>
                      </a: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539">
                <a:tc>
                  <a:txBody>
                    <a:bodyPr/>
                    <a:lstStyle/>
                    <a:p>
                      <a:pPr>
                        <a:lnSpc>
                          <a:spcPct val="115000"/>
                        </a:lnSpc>
                        <a:spcAft>
                          <a:spcPts val="0"/>
                        </a:spcAft>
                      </a:pPr>
                      <a:r>
                        <a:rPr lang="en-US" sz="2400" dirty="0" err="1">
                          <a:solidFill>
                            <a:schemeClr val="tx1"/>
                          </a:solidFill>
                          <a:latin typeface="Calibri"/>
                          <a:ea typeface="Calibri"/>
                          <a:cs typeface="Times New Roman"/>
                        </a:rPr>
                        <a:t>Anggota</a:t>
                      </a: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endParaRPr lang="en-US" sz="240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7241">
                <a:tc>
                  <a:txBody>
                    <a:bodyPr/>
                    <a:lstStyle/>
                    <a:p>
                      <a:pPr>
                        <a:lnSpc>
                          <a:spcPct val="115000"/>
                        </a:lnSpc>
                        <a:spcAft>
                          <a:spcPts val="0"/>
                        </a:spcAft>
                      </a:pP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err="1">
                          <a:solidFill>
                            <a:schemeClr val="tx1"/>
                          </a:solidFill>
                          <a:latin typeface="Calibri" pitchFamily="34" charset="0"/>
                          <a:ea typeface="Times New Roman"/>
                          <a:cs typeface="Calibri" pitchFamily="34" charset="0"/>
                        </a:rPr>
                        <a:t>Ambariyanto</a:t>
                      </a:r>
                      <a:r>
                        <a:rPr lang="en-US" sz="2000" dirty="0">
                          <a:solidFill>
                            <a:schemeClr val="tx1"/>
                          </a:solidFill>
                          <a:latin typeface="Calibri" pitchFamily="34" charset="0"/>
                          <a:ea typeface="Times New Roman"/>
                          <a:cs typeface="Calibri" pitchFamily="34" charset="0"/>
                        </a:rPr>
                        <a:t>, Ir. </a:t>
                      </a:r>
                      <a:r>
                        <a:rPr lang="en-US" sz="2000" dirty="0" err="1">
                          <a:solidFill>
                            <a:schemeClr val="tx1"/>
                          </a:solidFill>
                          <a:latin typeface="Calibri" pitchFamily="34" charset="0"/>
                          <a:ea typeface="Times New Roman"/>
                          <a:cs typeface="Calibri" pitchFamily="34" charset="0"/>
                        </a:rPr>
                        <a:t>MSc</a:t>
                      </a:r>
                      <a:r>
                        <a:rPr lang="en-US" sz="2000" dirty="0">
                          <a:solidFill>
                            <a:schemeClr val="tx1"/>
                          </a:solidFill>
                          <a:latin typeface="Calibri" pitchFamily="34" charset="0"/>
                          <a:ea typeface="Times New Roman"/>
                          <a:cs typeface="Calibri" pitchFamily="34" charset="0"/>
                        </a:rPr>
                        <a:t>, PhD, Prof  (</a:t>
                      </a:r>
                      <a:r>
                        <a:rPr lang="en-US" sz="2000" dirty="0" smtClean="0">
                          <a:solidFill>
                            <a:schemeClr val="tx1"/>
                          </a:solidFill>
                          <a:latin typeface="Calibri" pitchFamily="34" charset="0"/>
                          <a:ea typeface="Times New Roman"/>
                          <a:cs typeface="Calibri" pitchFamily="34" charset="0"/>
                        </a:rPr>
                        <a:t>UNDIP)</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6683">
                <a:tc>
                  <a:txBody>
                    <a:bodyPr/>
                    <a:lstStyle/>
                    <a:p>
                      <a:pPr>
                        <a:lnSpc>
                          <a:spcPct val="115000"/>
                        </a:lnSpc>
                        <a:spcAft>
                          <a:spcPts val="0"/>
                        </a:spcAft>
                      </a:pP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a:solidFill>
                            <a:schemeClr val="tx1"/>
                          </a:solidFill>
                          <a:latin typeface="Calibri" pitchFamily="34" charset="0"/>
                          <a:ea typeface="Times New Roman"/>
                          <a:cs typeface="Calibri" pitchFamily="34" charset="0"/>
                        </a:rPr>
                        <a:t>Budi </a:t>
                      </a:r>
                      <a:r>
                        <a:rPr lang="en-US" sz="2000" dirty="0" err="1">
                          <a:solidFill>
                            <a:schemeClr val="tx1"/>
                          </a:solidFill>
                          <a:latin typeface="Calibri" pitchFamily="34" charset="0"/>
                          <a:ea typeface="Times New Roman"/>
                          <a:cs typeface="Calibri" pitchFamily="34" charset="0"/>
                        </a:rPr>
                        <a:t>Prasetyo</a:t>
                      </a:r>
                      <a:r>
                        <a:rPr lang="en-US" sz="2000" dirty="0">
                          <a:solidFill>
                            <a:schemeClr val="tx1"/>
                          </a:solidFill>
                          <a:latin typeface="Calibri" pitchFamily="34" charset="0"/>
                          <a:ea typeface="Times New Roman"/>
                          <a:cs typeface="Calibri" pitchFamily="34" charset="0"/>
                        </a:rPr>
                        <a:t> </a:t>
                      </a:r>
                      <a:r>
                        <a:rPr lang="en-US" sz="2000" dirty="0" err="1">
                          <a:solidFill>
                            <a:schemeClr val="tx1"/>
                          </a:solidFill>
                          <a:latin typeface="Calibri" pitchFamily="34" charset="0"/>
                          <a:ea typeface="Times New Roman"/>
                          <a:cs typeface="Calibri" pitchFamily="34" charset="0"/>
                        </a:rPr>
                        <a:t>Widyobroto</a:t>
                      </a:r>
                      <a:r>
                        <a:rPr lang="en-US" sz="2000" dirty="0">
                          <a:solidFill>
                            <a:schemeClr val="tx1"/>
                          </a:solidFill>
                          <a:latin typeface="Calibri" pitchFamily="34" charset="0"/>
                          <a:ea typeface="Times New Roman"/>
                          <a:cs typeface="Calibri" pitchFamily="34" charset="0"/>
                        </a:rPr>
                        <a:t>, </a:t>
                      </a:r>
                      <a:r>
                        <a:rPr lang="en-US" sz="2000" dirty="0" err="1" smtClean="0">
                          <a:solidFill>
                            <a:schemeClr val="tx1"/>
                          </a:solidFill>
                          <a:latin typeface="Calibri" pitchFamily="34" charset="0"/>
                          <a:ea typeface="Times New Roman"/>
                          <a:cs typeface="Calibri" pitchFamily="34" charset="0"/>
                        </a:rPr>
                        <a:t>Ir</a:t>
                      </a:r>
                      <a:r>
                        <a:rPr lang="en-US" sz="2000" dirty="0" smtClean="0">
                          <a:solidFill>
                            <a:schemeClr val="tx1"/>
                          </a:solidFill>
                          <a:latin typeface="Calibri" pitchFamily="34" charset="0"/>
                          <a:ea typeface="Times New Roman"/>
                          <a:cs typeface="Calibri" pitchFamily="34" charset="0"/>
                        </a:rPr>
                        <a:t>, DEA, </a:t>
                      </a:r>
                      <a:r>
                        <a:rPr lang="en-US" sz="2000" dirty="0">
                          <a:solidFill>
                            <a:schemeClr val="tx1"/>
                          </a:solidFill>
                          <a:latin typeface="Calibri" pitchFamily="34" charset="0"/>
                          <a:ea typeface="Times New Roman"/>
                          <a:cs typeface="Calibri" pitchFamily="34" charset="0"/>
                        </a:rPr>
                        <a:t>DESS, PhD, Prof. (UGM)</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7190">
                <a:tc>
                  <a:txBody>
                    <a:bodyPr/>
                    <a:lstStyle/>
                    <a:p>
                      <a:pPr>
                        <a:lnSpc>
                          <a:spcPct val="115000"/>
                        </a:lnSpc>
                        <a:spcAft>
                          <a:spcPts val="0"/>
                        </a:spcAft>
                      </a:pP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err="1">
                          <a:solidFill>
                            <a:schemeClr val="tx1"/>
                          </a:solidFill>
                          <a:latin typeface="Calibri" pitchFamily="34" charset="0"/>
                          <a:ea typeface="Times New Roman"/>
                          <a:cs typeface="Calibri" pitchFamily="34" charset="0"/>
                        </a:rPr>
                        <a:t>Bustanul</a:t>
                      </a:r>
                      <a:r>
                        <a:rPr lang="en-US" sz="2000" dirty="0">
                          <a:solidFill>
                            <a:schemeClr val="tx1"/>
                          </a:solidFill>
                          <a:latin typeface="Calibri" pitchFamily="34" charset="0"/>
                          <a:ea typeface="Times New Roman"/>
                          <a:cs typeface="Calibri" pitchFamily="34" charset="0"/>
                        </a:rPr>
                        <a:t> </a:t>
                      </a:r>
                      <a:r>
                        <a:rPr lang="en-US" sz="2000" dirty="0" err="1">
                          <a:solidFill>
                            <a:schemeClr val="tx1"/>
                          </a:solidFill>
                          <a:latin typeface="Calibri" pitchFamily="34" charset="0"/>
                          <a:ea typeface="Times New Roman"/>
                          <a:cs typeface="Calibri" pitchFamily="34" charset="0"/>
                        </a:rPr>
                        <a:t>Arifin</a:t>
                      </a:r>
                      <a:r>
                        <a:rPr lang="en-US" sz="2000" dirty="0">
                          <a:solidFill>
                            <a:schemeClr val="tx1"/>
                          </a:solidFill>
                          <a:latin typeface="Calibri" pitchFamily="34" charset="0"/>
                          <a:ea typeface="Times New Roman"/>
                          <a:cs typeface="Calibri" pitchFamily="34" charset="0"/>
                        </a:rPr>
                        <a:t>, Ir., </a:t>
                      </a:r>
                      <a:r>
                        <a:rPr lang="en-US" sz="2000" dirty="0" err="1" smtClean="0">
                          <a:solidFill>
                            <a:schemeClr val="tx1"/>
                          </a:solidFill>
                          <a:latin typeface="Calibri" pitchFamily="34" charset="0"/>
                          <a:ea typeface="Times New Roman"/>
                          <a:cs typeface="Calibri" pitchFamily="34" charset="0"/>
                        </a:rPr>
                        <a:t>MSc</a:t>
                      </a:r>
                      <a:r>
                        <a:rPr lang="en-US" sz="2000" dirty="0" smtClean="0">
                          <a:solidFill>
                            <a:schemeClr val="tx1"/>
                          </a:solidFill>
                          <a:latin typeface="Calibri" pitchFamily="34" charset="0"/>
                          <a:ea typeface="Times New Roman"/>
                          <a:cs typeface="Calibri" pitchFamily="34" charset="0"/>
                        </a:rPr>
                        <a:t>, PhD, </a:t>
                      </a:r>
                      <a:r>
                        <a:rPr lang="en-US" sz="2000" dirty="0">
                          <a:solidFill>
                            <a:schemeClr val="tx1"/>
                          </a:solidFill>
                          <a:latin typeface="Calibri" pitchFamily="34" charset="0"/>
                          <a:ea typeface="Times New Roman"/>
                          <a:cs typeface="Calibri" pitchFamily="34" charset="0"/>
                        </a:rPr>
                        <a:t>Prof. (</a:t>
                      </a:r>
                      <a:r>
                        <a:rPr lang="en-US" sz="2000" dirty="0" smtClean="0">
                          <a:solidFill>
                            <a:schemeClr val="tx1"/>
                          </a:solidFill>
                          <a:latin typeface="Calibri" pitchFamily="34" charset="0"/>
                          <a:ea typeface="Times New Roman"/>
                          <a:cs typeface="Calibri" pitchFamily="34" charset="0"/>
                        </a:rPr>
                        <a:t>UNILA)</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3756">
                <a:tc>
                  <a:txBody>
                    <a:bodyPr/>
                    <a:lstStyle/>
                    <a:p>
                      <a:pPr>
                        <a:lnSpc>
                          <a:spcPct val="115000"/>
                        </a:lnSpc>
                        <a:spcAft>
                          <a:spcPts val="0"/>
                        </a:spcAft>
                      </a:pPr>
                      <a:endParaRPr lang="en-US" sz="2400" dirty="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err="1">
                          <a:solidFill>
                            <a:schemeClr val="tx1"/>
                          </a:solidFill>
                          <a:latin typeface="Calibri" pitchFamily="34" charset="0"/>
                          <a:ea typeface="Times New Roman"/>
                          <a:cs typeface="Calibri" pitchFamily="34" charset="0"/>
                        </a:rPr>
                        <a:t>Eko</a:t>
                      </a:r>
                      <a:r>
                        <a:rPr lang="en-US" sz="2000" dirty="0">
                          <a:solidFill>
                            <a:schemeClr val="tx1"/>
                          </a:solidFill>
                          <a:latin typeface="Calibri" pitchFamily="34" charset="0"/>
                          <a:ea typeface="Times New Roman"/>
                          <a:cs typeface="Calibri" pitchFamily="34" charset="0"/>
                        </a:rPr>
                        <a:t> </a:t>
                      </a:r>
                      <a:r>
                        <a:rPr lang="en-US" sz="2000" dirty="0" err="1">
                          <a:solidFill>
                            <a:schemeClr val="tx1"/>
                          </a:solidFill>
                          <a:latin typeface="Calibri" pitchFamily="34" charset="0"/>
                          <a:ea typeface="Times New Roman"/>
                          <a:cs typeface="Calibri" pitchFamily="34" charset="0"/>
                        </a:rPr>
                        <a:t>Handayanto</a:t>
                      </a:r>
                      <a:r>
                        <a:rPr lang="en-US" sz="2000" dirty="0">
                          <a:solidFill>
                            <a:schemeClr val="tx1"/>
                          </a:solidFill>
                          <a:latin typeface="Calibri" pitchFamily="34" charset="0"/>
                          <a:ea typeface="Times New Roman"/>
                          <a:cs typeface="Calibri" pitchFamily="34" charset="0"/>
                        </a:rPr>
                        <a:t>, </a:t>
                      </a:r>
                      <a:r>
                        <a:rPr lang="en-US" sz="2000" dirty="0" smtClean="0">
                          <a:solidFill>
                            <a:schemeClr val="tx1"/>
                          </a:solidFill>
                          <a:latin typeface="Calibri" pitchFamily="34" charset="0"/>
                          <a:ea typeface="Times New Roman"/>
                          <a:cs typeface="Calibri" pitchFamily="34" charset="0"/>
                        </a:rPr>
                        <a:t>Ir. </a:t>
                      </a:r>
                      <a:r>
                        <a:rPr lang="en-US" sz="2000" dirty="0" err="1" smtClean="0">
                          <a:solidFill>
                            <a:schemeClr val="tx1"/>
                          </a:solidFill>
                          <a:latin typeface="Calibri" pitchFamily="34" charset="0"/>
                          <a:ea typeface="Times New Roman"/>
                          <a:cs typeface="Calibri" pitchFamily="34" charset="0"/>
                        </a:rPr>
                        <a:t>MSc</a:t>
                      </a:r>
                      <a:r>
                        <a:rPr lang="en-US" sz="2000" dirty="0">
                          <a:solidFill>
                            <a:schemeClr val="tx1"/>
                          </a:solidFill>
                          <a:latin typeface="Calibri" pitchFamily="34" charset="0"/>
                          <a:ea typeface="Times New Roman"/>
                          <a:cs typeface="Calibri" pitchFamily="34" charset="0"/>
                        </a:rPr>
                        <a:t>, PhD, Prof. (UB)</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3198">
                <a:tc>
                  <a:txBody>
                    <a:bodyPr/>
                    <a:lstStyle/>
                    <a:p>
                      <a:pPr>
                        <a:lnSpc>
                          <a:spcPct val="115000"/>
                        </a:lnSpc>
                        <a:spcAft>
                          <a:spcPts val="0"/>
                        </a:spcAft>
                      </a:pPr>
                      <a:endParaRPr lang="en-US" sz="240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a:solidFill>
                            <a:schemeClr val="tx1"/>
                          </a:solidFill>
                          <a:latin typeface="Calibri" pitchFamily="34" charset="0"/>
                          <a:ea typeface="Times New Roman"/>
                          <a:cs typeface="Calibri" pitchFamily="34" charset="0"/>
                        </a:rPr>
                        <a:t>Fenny </a:t>
                      </a:r>
                      <a:r>
                        <a:rPr lang="en-US" sz="2000" dirty="0" smtClean="0">
                          <a:solidFill>
                            <a:schemeClr val="tx1"/>
                          </a:solidFill>
                          <a:latin typeface="Calibri" pitchFamily="34" charset="0"/>
                          <a:ea typeface="Times New Roman"/>
                          <a:cs typeface="Calibri" pitchFamily="34" charset="0"/>
                        </a:rPr>
                        <a:t>Martha </a:t>
                      </a:r>
                      <a:r>
                        <a:rPr lang="en-US" sz="2000" dirty="0" err="1">
                          <a:solidFill>
                            <a:schemeClr val="tx1"/>
                          </a:solidFill>
                          <a:latin typeface="Calibri" pitchFamily="34" charset="0"/>
                          <a:ea typeface="Times New Roman"/>
                          <a:cs typeface="Calibri" pitchFamily="34" charset="0"/>
                        </a:rPr>
                        <a:t>Dwivany</a:t>
                      </a:r>
                      <a:r>
                        <a:rPr lang="en-US" sz="2000" dirty="0">
                          <a:solidFill>
                            <a:schemeClr val="tx1"/>
                          </a:solidFill>
                          <a:latin typeface="Calibri" pitchFamily="34" charset="0"/>
                          <a:ea typeface="Times New Roman"/>
                          <a:cs typeface="Calibri" pitchFamily="34" charset="0"/>
                        </a:rPr>
                        <a:t>, </a:t>
                      </a:r>
                      <a:r>
                        <a:rPr lang="en-US" sz="2000" dirty="0" err="1" smtClean="0">
                          <a:solidFill>
                            <a:schemeClr val="tx1"/>
                          </a:solidFill>
                          <a:latin typeface="Calibri" pitchFamily="34" charset="0"/>
                          <a:ea typeface="Times New Roman"/>
                          <a:cs typeface="Calibri" pitchFamily="34" charset="0"/>
                        </a:rPr>
                        <a:t>MSc</a:t>
                      </a:r>
                      <a:r>
                        <a:rPr lang="en-US" sz="2000" dirty="0" smtClean="0">
                          <a:solidFill>
                            <a:schemeClr val="tx1"/>
                          </a:solidFill>
                          <a:latin typeface="Calibri" pitchFamily="34" charset="0"/>
                          <a:ea typeface="Times New Roman"/>
                          <a:cs typeface="Calibri" pitchFamily="34" charset="0"/>
                        </a:rPr>
                        <a:t>, </a:t>
                      </a:r>
                      <a:r>
                        <a:rPr lang="en-US" sz="2000" dirty="0">
                          <a:solidFill>
                            <a:schemeClr val="tx1"/>
                          </a:solidFill>
                          <a:latin typeface="Calibri" pitchFamily="34" charset="0"/>
                          <a:ea typeface="Times New Roman"/>
                          <a:cs typeface="Calibri" pitchFamily="34" charset="0"/>
                        </a:rPr>
                        <a:t>PhD (ITB)</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9764">
                <a:tc>
                  <a:txBody>
                    <a:bodyPr/>
                    <a:lstStyle/>
                    <a:p>
                      <a:pPr>
                        <a:lnSpc>
                          <a:spcPct val="115000"/>
                        </a:lnSpc>
                        <a:spcAft>
                          <a:spcPts val="0"/>
                        </a:spcAft>
                      </a:pPr>
                      <a:endParaRPr lang="en-US" sz="240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err="1">
                          <a:solidFill>
                            <a:schemeClr val="tx1"/>
                          </a:solidFill>
                          <a:latin typeface="Calibri" pitchFamily="34" charset="0"/>
                          <a:ea typeface="Times New Roman"/>
                          <a:cs typeface="Calibri" pitchFamily="34" charset="0"/>
                        </a:rPr>
                        <a:t>Widjaja</a:t>
                      </a:r>
                      <a:r>
                        <a:rPr lang="en-US" sz="2000" dirty="0">
                          <a:solidFill>
                            <a:schemeClr val="tx1"/>
                          </a:solidFill>
                          <a:latin typeface="Calibri" pitchFamily="34" charset="0"/>
                          <a:ea typeface="Times New Roman"/>
                          <a:cs typeface="Calibri" pitchFamily="34" charset="0"/>
                        </a:rPr>
                        <a:t> </a:t>
                      </a:r>
                      <a:r>
                        <a:rPr lang="en-US" sz="2000" dirty="0" err="1">
                          <a:solidFill>
                            <a:schemeClr val="tx1"/>
                          </a:solidFill>
                          <a:latin typeface="Calibri" pitchFamily="34" charset="0"/>
                          <a:ea typeface="Times New Roman"/>
                          <a:cs typeface="Calibri" pitchFamily="34" charset="0"/>
                        </a:rPr>
                        <a:t>Lukito</a:t>
                      </a:r>
                      <a:r>
                        <a:rPr lang="en-US" sz="2000" dirty="0">
                          <a:solidFill>
                            <a:schemeClr val="tx1"/>
                          </a:solidFill>
                          <a:latin typeface="Calibri" pitchFamily="34" charset="0"/>
                          <a:ea typeface="Times New Roman"/>
                          <a:cs typeface="Calibri" pitchFamily="34" charset="0"/>
                        </a:rPr>
                        <a:t>, </a:t>
                      </a:r>
                      <a:r>
                        <a:rPr lang="en-US" sz="2000" dirty="0" err="1" smtClean="0">
                          <a:solidFill>
                            <a:schemeClr val="tx1"/>
                          </a:solidFill>
                          <a:latin typeface="Calibri" pitchFamily="34" charset="0"/>
                          <a:ea typeface="Times New Roman"/>
                          <a:cs typeface="Calibri" pitchFamily="34" charset="0"/>
                        </a:rPr>
                        <a:t>dr,SpGK</a:t>
                      </a:r>
                      <a:r>
                        <a:rPr lang="en-US" sz="2000" dirty="0" smtClean="0">
                          <a:solidFill>
                            <a:schemeClr val="tx1"/>
                          </a:solidFill>
                          <a:latin typeface="Calibri" pitchFamily="34" charset="0"/>
                          <a:ea typeface="Times New Roman"/>
                          <a:cs typeface="Calibri" pitchFamily="34" charset="0"/>
                        </a:rPr>
                        <a:t> </a:t>
                      </a:r>
                      <a:r>
                        <a:rPr lang="en-US" sz="2000" dirty="0">
                          <a:solidFill>
                            <a:schemeClr val="tx1"/>
                          </a:solidFill>
                          <a:latin typeface="Calibri" pitchFamily="34" charset="0"/>
                          <a:ea typeface="Times New Roman"/>
                          <a:cs typeface="Calibri" pitchFamily="34" charset="0"/>
                        </a:rPr>
                        <a:t>, PhD. (UI)</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9539">
                <a:tc>
                  <a:txBody>
                    <a:bodyPr/>
                    <a:lstStyle/>
                    <a:p>
                      <a:pPr>
                        <a:lnSpc>
                          <a:spcPct val="115000"/>
                        </a:lnSpc>
                        <a:spcAft>
                          <a:spcPts val="0"/>
                        </a:spcAft>
                      </a:pPr>
                      <a:endParaRPr lang="en-US" sz="2400">
                        <a:solidFill>
                          <a:schemeClr val="tx1"/>
                        </a:solidFill>
                        <a:latin typeface="Calibri"/>
                        <a:ea typeface="Calibri"/>
                        <a:cs typeface="Times New Roman"/>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en-US" sz="2000" dirty="0" err="1">
                          <a:solidFill>
                            <a:schemeClr val="tx1"/>
                          </a:solidFill>
                          <a:latin typeface="Calibri" pitchFamily="34" charset="0"/>
                          <a:ea typeface="Times New Roman"/>
                          <a:cs typeface="Calibri" pitchFamily="34" charset="0"/>
                        </a:rPr>
                        <a:t>Winarti</a:t>
                      </a:r>
                      <a:r>
                        <a:rPr lang="en-US" sz="2000" dirty="0">
                          <a:solidFill>
                            <a:schemeClr val="tx1"/>
                          </a:solidFill>
                          <a:latin typeface="Calibri" pitchFamily="34" charset="0"/>
                          <a:ea typeface="Times New Roman"/>
                          <a:cs typeface="Calibri" pitchFamily="34" charset="0"/>
                        </a:rPr>
                        <a:t> TK, Ir. (Indofood) </a:t>
                      </a:r>
                      <a:endParaRPr lang="en-US" sz="2000" dirty="0">
                        <a:solidFill>
                          <a:schemeClr val="tx1"/>
                        </a:solidFill>
                        <a:latin typeface="Calibri" pitchFamily="34" charset="0"/>
                        <a:ea typeface="Calibri"/>
                        <a:cs typeface="Calibri" pitchFamily="34" charset="0"/>
                      </a:endParaRPr>
                    </a:p>
                  </a:txBody>
                  <a:tcPr marL="74295" marR="742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116" y="1052736"/>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241484"/>
            <a:ext cx="8335447" cy="523220"/>
          </a:xfrm>
          <a:prstGeom prst="rect">
            <a:avLst/>
          </a:prstGeom>
          <a:noFill/>
        </p:spPr>
        <p:txBody>
          <a:bodyPr wrap="square" rtlCol="0">
            <a:spAutoFit/>
          </a:bodyPr>
          <a:lstStyle/>
          <a:p>
            <a:r>
              <a:rPr lang="en-US" sz="2800" b="1" kern="0" dirty="0" smtClean="0">
                <a:solidFill>
                  <a:sysClr val="window" lastClr="FFFFFF"/>
                </a:solidFill>
                <a:latin typeface="Tahoma" pitchFamily="34" charset="0"/>
                <a:ea typeface="Tahoma" pitchFamily="34" charset="0"/>
                <a:cs typeface="Tahoma" pitchFamily="34" charset="0"/>
              </a:rPr>
              <a:t>CAKUPAN BIDANG &amp; ASPEK PENELITIAN</a:t>
            </a:r>
            <a:endParaRPr lang="en-GB"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Rectangle 1"/>
          <p:cNvSpPr/>
          <p:nvPr/>
        </p:nvSpPr>
        <p:spPr>
          <a:xfrm>
            <a:off x="416467" y="1196752"/>
            <a:ext cx="9361069" cy="2062103"/>
          </a:xfrm>
          <a:prstGeom prst="rect">
            <a:avLst/>
          </a:prstGeom>
        </p:spPr>
        <p:txBody>
          <a:bodyPr wrap="square">
            <a:spAutoFit/>
          </a:bodyPr>
          <a:lstStyle/>
          <a:p>
            <a:pPr marL="285750" indent="-285750" algn="just">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a:t>
            </a: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PRODUKSI </a:t>
            </a:r>
            <a:r>
              <a:rPr lang="id-ID" sz="32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(AGRO TEKNOLOGI)</a:t>
            </a:r>
            <a:endParaRPr lang="id-ID" sz="32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lgn="just">
              <a:buFont typeface="+mj-lt"/>
              <a:buAutoNum type="arabicPeriod"/>
            </a:pP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TEKNOLOGI </a:t>
            </a:r>
            <a:r>
              <a:rPr lang="id-ID" sz="32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(Panen, </a:t>
            </a: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Pas</a:t>
            </a:r>
            <a:r>
              <a:rPr lang="en-US"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c</a:t>
            </a: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a </a:t>
            </a:r>
            <a:r>
              <a:rPr lang="id-ID" sz="32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Panen, dan Pengolahan)</a:t>
            </a:r>
            <a:endParaRPr lang="id-ID" sz="32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lgn="just">
              <a:buFont typeface="+mj-lt"/>
              <a:buAutoNum type="arabicPeriod"/>
            </a:pP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KESEHATAN </a:t>
            </a:r>
            <a:r>
              <a:rPr lang="id-ID" sz="32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DAN GIZI MASYARAKAT</a:t>
            </a:r>
            <a:r>
              <a:rPr lang="id-ID" sz="32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a:t>
            </a:r>
          </a:p>
          <a:p>
            <a:pPr marL="285750" indent="-285750" algn="just">
              <a:buFont typeface="+mj-lt"/>
              <a:buAutoNum type="arabicPeriod"/>
            </a:pPr>
            <a:r>
              <a:rPr lang="id-ID" sz="32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SOSIAL-EKONOMI BUDAYA</a:t>
            </a:r>
            <a:endParaRPr lang="id-ID" sz="32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5300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3.bp.blogspot.com/_DCftrAUrQco/TJlycy8gWnI/AAAAAAAAA6w/Px5uZPUenUc/s1600/IndianTrain4.jpg"/>
          <p:cNvPicPr>
            <a:picLocks noChangeAspect="1" noChangeArrowheads="1"/>
          </p:cNvPicPr>
          <p:nvPr/>
        </p:nvPicPr>
        <p:blipFill>
          <a:blip r:embed="rId2"/>
          <a:srcRect/>
          <a:stretch>
            <a:fillRect/>
          </a:stretch>
        </p:blipFill>
        <p:spPr bwMode="auto">
          <a:xfrm>
            <a:off x="386954" y="1928813"/>
            <a:ext cx="7322873" cy="4329112"/>
          </a:xfrm>
          <a:prstGeom prst="rect">
            <a:avLst/>
          </a:prstGeom>
          <a:noFill/>
          <a:ln w="9525">
            <a:noFill/>
            <a:miter lim="800000"/>
            <a:headEnd/>
            <a:tailEnd/>
          </a:ln>
        </p:spPr>
      </p:pic>
      <p:graphicFrame>
        <p:nvGraphicFramePr>
          <p:cNvPr id="4" name="Diagram 3"/>
          <p:cNvGraphicFramePr/>
          <p:nvPr/>
        </p:nvGraphicFramePr>
        <p:xfrm>
          <a:off x="4411263" y="285728"/>
          <a:ext cx="4853969"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2863438" y="1214423"/>
            <a:ext cx="5996642" cy="707886"/>
          </a:xfrm>
          <a:prstGeom prst="rect">
            <a:avLst/>
          </a:prstGeom>
          <a:noFill/>
          <a:ln w="9525">
            <a:noFill/>
            <a:miter lim="800000"/>
            <a:headEnd/>
            <a:tailEnd/>
          </a:ln>
        </p:spPr>
        <p:txBody>
          <a:bodyPr wrap="none">
            <a:spAutoFit/>
          </a:bodyPr>
          <a:lstStyle/>
          <a:p>
            <a:pPr eaLnBrk="0" hangingPunct="0"/>
            <a:r>
              <a:rPr lang="en-US" sz="4000" b="1" dirty="0">
                <a:solidFill>
                  <a:srgbClr val="FF7C80"/>
                </a:solidFill>
                <a:latin typeface="Forte" pitchFamily="66" charset="0"/>
              </a:rPr>
              <a:t>SEMOGA BERMANFAAT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116" y="1052736"/>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241484"/>
            <a:ext cx="8335447" cy="523220"/>
          </a:xfrm>
          <a:prstGeom prst="rect">
            <a:avLst/>
          </a:prstGeom>
          <a:noFill/>
        </p:spPr>
        <p:txBody>
          <a:bodyPr wrap="square" rtlCol="0">
            <a:spAutoFit/>
          </a:bodyPr>
          <a:lstStyle/>
          <a:p>
            <a:r>
              <a:rPr lang="en-US" sz="2800" b="1" kern="0" dirty="0" smtClean="0">
                <a:solidFill>
                  <a:sysClr val="window" lastClr="FFFFFF"/>
                </a:solidFill>
                <a:latin typeface="Tahoma" pitchFamily="34" charset="0"/>
                <a:ea typeface="Tahoma" pitchFamily="34" charset="0"/>
                <a:cs typeface="Tahoma" pitchFamily="34" charset="0"/>
              </a:rPr>
              <a:t>CAKUPAN BIDANG &amp; ASPEK PENELITIAN</a:t>
            </a:r>
            <a:endParaRPr lang="en-GB"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Rectangle 1"/>
          <p:cNvSpPr/>
          <p:nvPr/>
        </p:nvSpPr>
        <p:spPr>
          <a:xfrm>
            <a:off x="416467" y="1196752"/>
            <a:ext cx="9361069" cy="4508927"/>
          </a:xfrm>
          <a:prstGeom prst="rect">
            <a:avLst/>
          </a:prstGeom>
        </p:spPr>
        <p:txBody>
          <a:bodyPr wrap="square">
            <a:spAutoFit/>
          </a:bodyPr>
          <a:lstStyle/>
          <a:p>
            <a:pPr marL="285750" indent="-285750">
              <a:buFont typeface="+mj-lt"/>
              <a:buAutoNum type="arabicPeriod"/>
            </a:pPr>
            <a:r>
              <a:rPr lang="id-ID" sz="2400" b="1" dirty="0" smtClean="0">
                <a:solidFill>
                  <a:srgbClr val="C00000"/>
                </a:solidFill>
                <a:latin typeface="Arial Rounded MT Bold" panose="020F0704030504030204" pitchFamily="34" charset="0"/>
                <a:ea typeface="Calibri" panose="020F0502020204030204" pitchFamily="34" charset="0"/>
                <a:cs typeface="Arial" panose="020B0604020202020204" pitchFamily="34" charset="0"/>
              </a:rPr>
              <a:t> PRODUKSI </a:t>
            </a:r>
            <a:r>
              <a:rPr lang="id-ID" sz="2400" b="1" dirty="0">
                <a:solidFill>
                  <a:srgbClr val="C00000"/>
                </a:solidFill>
                <a:latin typeface="Arial Rounded MT Bold" panose="020F0704030504030204" pitchFamily="34" charset="0"/>
                <a:ea typeface="Calibri" panose="020F0502020204030204" pitchFamily="34" charset="0"/>
                <a:cs typeface="Arial" panose="020B0604020202020204" pitchFamily="34" charset="0"/>
              </a:rPr>
              <a:t>(AGRO TEKNOLOGI</a:t>
            </a:r>
            <a:r>
              <a:rPr lang="id-ID" sz="2400" b="1" dirty="0" smtClean="0">
                <a:solidFill>
                  <a:srgbClr val="C00000"/>
                </a:solidFill>
                <a:latin typeface="Arial Rounded MT Bold" panose="020F0704030504030204" pitchFamily="34" charset="0"/>
                <a:ea typeface="Calibri" panose="020F0502020204030204" pitchFamily="34" charset="0"/>
                <a:cs typeface="Arial" panose="020B0604020202020204" pitchFamily="34" charset="0"/>
              </a:rPr>
              <a:t>)</a:t>
            </a:r>
          </a:p>
          <a:p>
            <a:pPr marL="285750" indent="-285750">
              <a:buFont typeface="+mj-lt"/>
              <a:buAutoNum type="arabicPeriod"/>
            </a:pPr>
            <a:endParaRPr lang="id-ID" sz="2800" dirty="0">
              <a:latin typeface="Arial Rounded MT Bold" panose="020F0704030504030204" pitchFamily="34" charset="0"/>
              <a:ea typeface="Calibri" panose="020F0502020204030204" pitchFamily="34" charset="0"/>
              <a:cs typeface="Arial" panose="020B0604020202020204" pitchFamily="34" charset="0"/>
            </a:endParaRPr>
          </a:p>
          <a:p>
            <a:pPr marL="1143000" lvl="2" indent="-228600">
              <a:spcBef>
                <a:spcPts val="600"/>
              </a:spcBef>
              <a:spcAft>
                <a:spcPts val="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a:t>
            </a:r>
            <a:r>
              <a:rPr lang="id-ID" sz="2400" b="1" dirty="0">
                <a:solidFill>
                  <a:srgbClr val="002060"/>
                </a:solidFill>
                <a:latin typeface="Arial" panose="020B0604020202020204" pitchFamily="34" charset="0"/>
                <a:ea typeface="Calibri" panose="020F0502020204030204" pitchFamily="34" charset="0"/>
                <a:cs typeface="Arial" panose="020B0604020202020204" pitchFamily="34" charset="0"/>
              </a:rPr>
              <a:t>sumber daya lokal</a:t>
            </a: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 (kelautan, perairan, daratan) untuk memproduksi sumber pangan baru dan/atau unggul; </a:t>
            </a:r>
          </a:p>
          <a:p>
            <a:pPr marL="1143000" lvl="2" indent="-228600">
              <a:spcBef>
                <a:spcPts val="600"/>
              </a:spcBef>
              <a:spcAft>
                <a:spcPts val="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a:t>
            </a:r>
            <a:r>
              <a:rPr lang="id-ID" sz="2400" b="1" dirty="0">
                <a:solidFill>
                  <a:srgbClr val="002060"/>
                </a:solidFill>
                <a:latin typeface="Arial" panose="020B0604020202020204" pitchFamily="34" charset="0"/>
                <a:ea typeface="Calibri" panose="020F0502020204030204" pitchFamily="34" charset="0"/>
                <a:cs typeface="Arial" panose="020B0604020202020204" pitchFamily="34" charset="0"/>
              </a:rPr>
              <a:t>kearifan lokal </a:t>
            </a: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dalam bidang budidaya dan </a:t>
            </a: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pemanfaat pangan berbasis sumber daya lokal; mengembangkan teknik budidaya aneka pangan lokal;</a:t>
            </a:r>
          </a:p>
          <a:p>
            <a:pPr marL="1143000" lvl="2" indent="-228600">
              <a:spcBef>
                <a:spcPts val="600"/>
              </a:spcBef>
              <a:spcAft>
                <a:spcPts val="0"/>
              </a:spcAft>
              <a:buFont typeface="Wingdings" panose="05000000000000000000" pitchFamily="2" charset="2"/>
              <a:buChar char=""/>
            </a:pP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Dan lainnya </a:t>
            </a: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(Ide ANDA??)</a:t>
            </a:r>
          </a:p>
          <a:p>
            <a:pPr marL="1143000" lvl="2" indent="-228600">
              <a:spcAft>
                <a:spcPts val="0"/>
              </a:spcAft>
              <a:buFont typeface="Wingdings" panose="05000000000000000000" pitchFamily="2" charset="2"/>
              <a:buChar char=""/>
            </a:pPr>
            <a:endParaRPr lang="id-ID" sz="2400" dirty="0" smtClean="0">
              <a:latin typeface="Arial" panose="020B0604020202020204" pitchFamily="34" charset="0"/>
              <a:ea typeface="Calibri" panose="020F0502020204030204" pitchFamily="34" charset="0"/>
              <a:cs typeface="Arial" panose="020B0604020202020204" pitchFamily="34" charset="0"/>
            </a:endParaRPr>
          </a:p>
        </p:txBody>
      </p:sp>
      <p:sp>
        <p:nvSpPr>
          <p:cNvPr id="3" name="Right Arrow 2"/>
          <p:cNvSpPr/>
          <p:nvPr/>
        </p:nvSpPr>
        <p:spPr>
          <a:xfrm>
            <a:off x="128464" y="1196752"/>
            <a:ext cx="360040"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413425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116" y="1052736"/>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241484"/>
            <a:ext cx="8335447" cy="523220"/>
          </a:xfrm>
          <a:prstGeom prst="rect">
            <a:avLst/>
          </a:prstGeom>
          <a:noFill/>
        </p:spPr>
        <p:txBody>
          <a:bodyPr wrap="square" rtlCol="0">
            <a:spAutoFit/>
          </a:bodyPr>
          <a:lstStyle/>
          <a:p>
            <a:r>
              <a:rPr lang="en-US" sz="2800" b="1" kern="0" dirty="0" smtClean="0">
                <a:solidFill>
                  <a:sysClr val="window" lastClr="FFFFFF"/>
                </a:solidFill>
                <a:latin typeface="Tahoma" pitchFamily="34" charset="0"/>
                <a:ea typeface="Tahoma" pitchFamily="34" charset="0"/>
                <a:cs typeface="Tahoma" pitchFamily="34" charset="0"/>
              </a:rPr>
              <a:t>CAKUPAN BIDANG &amp; ASPEK PENELITIAN</a:t>
            </a:r>
            <a:endParaRPr lang="en-GB"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Rectangle 1"/>
          <p:cNvSpPr/>
          <p:nvPr/>
        </p:nvSpPr>
        <p:spPr>
          <a:xfrm>
            <a:off x="416467" y="1196752"/>
            <a:ext cx="9361069" cy="5262979"/>
          </a:xfrm>
          <a:prstGeom prst="rect">
            <a:avLst/>
          </a:prstGeom>
        </p:spPr>
        <p:txBody>
          <a:bodyPr wrap="square">
            <a:spAutoFit/>
          </a:bodyPr>
          <a:lstStyle/>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PRODUKSI (AGRO TEKNOLOGI)</a:t>
            </a:r>
            <a:endParaRPr lang="id-ID" sz="2400"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buFont typeface="+mj-lt"/>
              <a:buAutoNum type="arabicPeriod"/>
            </a:pPr>
            <a:r>
              <a:rPr lang="id-ID" sz="2400" b="1" dirty="0" smtClean="0">
                <a:solidFill>
                  <a:srgbClr val="C00000"/>
                </a:solidFill>
                <a:latin typeface="Arial Rounded MT Bold" panose="020F0704030504030204" pitchFamily="34" charset="0"/>
                <a:ea typeface="Calibri" panose="020F0502020204030204" pitchFamily="34" charset="0"/>
                <a:cs typeface="Arial" panose="020B0604020202020204" pitchFamily="34" charset="0"/>
              </a:rPr>
              <a:t> TEKNOLOGI (Panen, Pascapanen, dan Pengolahan)</a:t>
            </a:r>
            <a:endParaRPr lang="id-ID" sz="2400" dirty="0" smtClean="0">
              <a:latin typeface="Arial Rounded MT Bold" panose="020F0704030504030204" pitchFamily="34" charset="0"/>
              <a:ea typeface="Calibri" panose="020F0502020204030204" pitchFamily="34" charset="0"/>
              <a:cs typeface="Arial" panose="020B0604020202020204" pitchFamily="34" charset="0"/>
            </a:endParaRPr>
          </a:p>
          <a:p>
            <a:pPr marL="1143000" lvl="2" indent="-228600">
              <a:spcBef>
                <a:spcPts val="600"/>
              </a:spcBef>
              <a:spcAft>
                <a:spcPts val="0"/>
              </a:spcAft>
              <a:buFont typeface="Wingdings" panose="05000000000000000000" pitchFamily="2" charset="2"/>
              <a:buChar char=""/>
            </a:pPr>
            <a:r>
              <a:rPr lang="id-ID"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Eksplorasi</a:t>
            </a:r>
            <a:r>
              <a:rPr lang="id-ID" sz="2000" dirty="0">
                <a:solidFill>
                  <a:srgbClr val="002060"/>
                </a:solidFill>
                <a:latin typeface="Arial" panose="020B0604020202020204" pitchFamily="34" charset="0"/>
                <a:ea typeface="Calibri" panose="020F0502020204030204" pitchFamily="34" charset="0"/>
                <a:cs typeface="Arial" panose="020B0604020202020204" pitchFamily="34" charset="0"/>
              </a:rPr>
              <a:t>, identifikasi dan pengembangan kearifan lokal dalam bidang panen, pasca panen dan pengolahan pangan (hasil laut, hasil perairan, hasil pertanian, hasil perkebunan, hasil ternak dll), termasuk aspek keamanan, gizi, fungsionalitas (aspek kesehatan)  dan mutu pangan;  </a:t>
            </a:r>
          </a:p>
          <a:p>
            <a:pPr marL="1143000" lvl="2" indent="-228600">
              <a:spcBef>
                <a:spcPts val="600"/>
              </a:spcBef>
              <a:spcAft>
                <a:spcPts val="0"/>
              </a:spcAft>
              <a:buFont typeface="Wingdings" panose="05000000000000000000" pitchFamily="2" charset="2"/>
              <a:buChar char=""/>
            </a:pPr>
            <a:r>
              <a:rPr lang="id-ID" sz="20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teknologi proses pengolahan pangan untuk peningkatan keamanan, gizi, fungsionalitas, dan mutu pangan (misalnya pengembangan tepung campuran/premix; pengembangan produk lebih bergizi (</a:t>
            </a:r>
            <a:r>
              <a:rPr lang="id-ID" sz="2000" i="1" dirty="0">
                <a:solidFill>
                  <a:srgbClr val="002060"/>
                </a:solidFill>
                <a:latin typeface="Arial" panose="020B0604020202020204" pitchFamily="34" charset="0"/>
                <a:ea typeface="Calibri" panose="020F0502020204030204" pitchFamily="34" charset="0"/>
                <a:cs typeface="Arial" panose="020B0604020202020204" pitchFamily="34" charset="0"/>
              </a:rPr>
              <a:t>enriched</a:t>
            </a:r>
            <a:r>
              <a:rPr lang="id-ID" sz="2000" dirty="0">
                <a:solidFill>
                  <a:srgbClr val="002060"/>
                </a:solidFill>
                <a:latin typeface="Arial" panose="020B0604020202020204" pitchFamily="34" charset="0"/>
                <a:ea typeface="Calibri" panose="020F0502020204030204" pitchFamily="34" charset="0"/>
                <a:cs typeface="Arial" panose="020B0604020202020204" pitchFamily="34" charset="0"/>
              </a:rPr>
              <a:t>); pemanfaatan produk samping (</a:t>
            </a:r>
            <a:r>
              <a:rPr lang="id-ID" sz="2000" i="1" dirty="0">
                <a:solidFill>
                  <a:srgbClr val="002060"/>
                </a:solidFill>
                <a:latin typeface="Arial" panose="020B0604020202020204" pitchFamily="34" charset="0"/>
                <a:ea typeface="Calibri" panose="020F0502020204030204" pitchFamily="34" charset="0"/>
                <a:cs typeface="Arial" panose="020B0604020202020204" pitchFamily="34" charset="0"/>
              </a:rPr>
              <a:t>by product</a:t>
            </a:r>
            <a:r>
              <a:rPr lang="id-ID" sz="2000" dirty="0">
                <a:solidFill>
                  <a:srgbClr val="002060"/>
                </a:solidFill>
                <a:latin typeface="Arial" panose="020B0604020202020204" pitchFamily="34" charset="0"/>
                <a:ea typeface="Calibri" panose="020F0502020204030204" pitchFamily="34" charset="0"/>
                <a:cs typeface="Arial" panose="020B0604020202020204" pitchFamily="34" charset="0"/>
              </a:rPr>
              <a:t>); penanganan limbah; </a:t>
            </a:r>
          </a:p>
          <a:p>
            <a:pPr marL="1143000" lvl="2" indent="-228600">
              <a:spcBef>
                <a:spcPts val="600"/>
              </a:spcBef>
              <a:spcAft>
                <a:spcPts val="0"/>
              </a:spcAft>
              <a:buFont typeface="Wingdings" panose="05000000000000000000" pitchFamily="2" charset="2"/>
              <a:buChar char=""/>
            </a:pPr>
            <a:r>
              <a:rPr lang="id-ID" sz="20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aplikasi teknologi guna mendukung pemasaran dan rantai pangan dalam masyarakat semisal gerobak bagi UKM dll);</a:t>
            </a:r>
          </a:p>
          <a:p>
            <a:pPr marL="1143000" lvl="2" indent="-228600">
              <a:spcBef>
                <a:spcPts val="600"/>
              </a:spcBef>
              <a:spcAft>
                <a:spcPts val="0"/>
              </a:spcAft>
              <a:buFont typeface="Wingdings" panose="05000000000000000000" pitchFamily="2" charset="2"/>
              <a:buChar char=""/>
            </a:pPr>
            <a:r>
              <a:rPr lang="id-ID"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Dan lainnya (Ide </a:t>
            </a:r>
            <a:r>
              <a:rPr lang="id-ID"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ANDA?)</a:t>
            </a:r>
            <a:endParaRPr lang="id-ID"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5" name="Right Arrow 4"/>
          <p:cNvSpPr/>
          <p:nvPr/>
        </p:nvSpPr>
        <p:spPr>
          <a:xfrm>
            <a:off x="128464" y="1504208"/>
            <a:ext cx="360040"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27188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116" y="1052736"/>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241484"/>
            <a:ext cx="8335447" cy="523220"/>
          </a:xfrm>
          <a:prstGeom prst="rect">
            <a:avLst/>
          </a:prstGeom>
          <a:noFill/>
        </p:spPr>
        <p:txBody>
          <a:bodyPr wrap="square" rtlCol="0">
            <a:spAutoFit/>
          </a:bodyPr>
          <a:lstStyle/>
          <a:p>
            <a:r>
              <a:rPr lang="en-US" sz="2800" b="1" kern="0" dirty="0" smtClean="0">
                <a:solidFill>
                  <a:sysClr val="window" lastClr="FFFFFF"/>
                </a:solidFill>
                <a:latin typeface="Tahoma" pitchFamily="34" charset="0"/>
                <a:ea typeface="Tahoma" pitchFamily="34" charset="0"/>
                <a:cs typeface="Tahoma" pitchFamily="34" charset="0"/>
              </a:rPr>
              <a:t>CAKUPAN BIDANG &amp; ASPEK PENELITIAN</a:t>
            </a:r>
            <a:endParaRPr lang="en-GB"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Rectangle 1"/>
          <p:cNvSpPr/>
          <p:nvPr/>
        </p:nvSpPr>
        <p:spPr>
          <a:xfrm>
            <a:off x="416467" y="1196752"/>
            <a:ext cx="9361069" cy="5124480"/>
          </a:xfrm>
          <a:prstGeom prst="rect">
            <a:avLst/>
          </a:prstGeom>
        </p:spPr>
        <p:txBody>
          <a:bodyPr wrap="square">
            <a:spAutoFit/>
          </a:bodyPr>
          <a:lstStyle/>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PRODUKSI </a:t>
            </a:r>
            <a:r>
              <a:rPr lang="id-ID" sz="24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(AGRO TEKNOLOGI)</a:t>
            </a:r>
            <a:endParaRPr lang="id-ID" sz="24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TEKNOLOGI </a:t>
            </a:r>
            <a:r>
              <a:rPr lang="id-ID" sz="24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(Panen, Pasa Panen, dan Pengolahan)</a:t>
            </a:r>
            <a:endParaRPr lang="id-ID" sz="24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buFont typeface="+mj-lt"/>
              <a:buAutoNum type="arabicPeriod"/>
            </a:pPr>
            <a:r>
              <a:rPr lang="id-ID" sz="2400" b="1" dirty="0" smtClean="0">
                <a:solidFill>
                  <a:srgbClr val="C00000"/>
                </a:solidFill>
                <a:latin typeface="Arial Rounded MT Bold" panose="020F0704030504030204" pitchFamily="34" charset="0"/>
                <a:ea typeface="Calibri" panose="020F0502020204030204" pitchFamily="34" charset="0"/>
                <a:cs typeface="Arial" panose="020B0604020202020204" pitchFamily="34" charset="0"/>
              </a:rPr>
              <a:t> KESEHATAN </a:t>
            </a:r>
            <a:r>
              <a:rPr lang="id-ID" sz="2400" b="1" dirty="0">
                <a:solidFill>
                  <a:srgbClr val="C00000"/>
                </a:solidFill>
                <a:latin typeface="Arial Rounded MT Bold" panose="020F0704030504030204" pitchFamily="34" charset="0"/>
                <a:ea typeface="Calibri" panose="020F0502020204030204" pitchFamily="34" charset="0"/>
                <a:cs typeface="Arial" panose="020B0604020202020204" pitchFamily="34" charset="0"/>
              </a:rPr>
              <a:t>DAN GIZI MASYARAKAT</a:t>
            </a:r>
            <a:r>
              <a:rPr lang="id-ID" sz="2400" dirty="0">
                <a:solidFill>
                  <a:srgbClr val="C00000"/>
                </a:solidFill>
                <a:latin typeface="Arial Rounded MT Bold" panose="020F0704030504030204" pitchFamily="34" charset="0"/>
                <a:ea typeface="Calibri" panose="020F0502020204030204" pitchFamily="34" charset="0"/>
                <a:cs typeface="Arial" panose="020B0604020202020204" pitchFamily="34" charset="0"/>
              </a:rPr>
              <a:t> </a:t>
            </a:r>
            <a:endParaRPr lang="id-ID" sz="2400" dirty="0">
              <a:latin typeface="Arial Rounded MT Bold" panose="020F0704030504030204" pitchFamily="34" charset="0"/>
              <a:ea typeface="Calibri" panose="020F0502020204030204" pitchFamily="34" charset="0"/>
              <a:cs typeface="Arial" panose="020B0604020202020204" pitchFamily="34" charset="0"/>
            </a:endParaRP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Evaluasi, identifikasi, evaluasi dan pengembangan aspek gizi dan kesehatan masyarakat dalam kaitanyan dengan penganekaragaman pangan; </a:t>
            </a: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produk pangan untuk tujuan perbaikan gizi dan kesehatan; </a:t>
            </a: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teknologi (termasuk bioteknologi) pangan untuk mendukung penganekaragaman pangan dalam rangka </a:t>
            </a: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peningkatan </a:t>
            </a: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gizi dan kesehatan;</a:t>
            </a:r>
          </a:p>
          <a:p>
            <a:pPr marL="1143000" lvl="2" indent="-228600">
              <a:spcAft>
                <a:spcPts val="600"/>
              </a:spcAft>
              <a:buFont typeface="Wingdings" panose="05000000000000000000" pitchFamily="2" charset="2"/>
              <a:buChar char=""/>
            </a:pP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Dan lainnya </a:t>
            </a: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(Ide Anda?)</a:t>
            </a:r>
            <a:endParaRPr lang="id-ID"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5" name="Right Arrow 4"/>
          <p:cNvSpPr/>
          <p:nvPr/>
        </p:nvSpPr>
        <p:spPr>
          <a:xfrm>
            <a:off x="128464" y="1916832"/>
            <a:ext cx="360040"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300420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116" y="1052736"/>
            <a:ext cx="9388147" cy="4662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id-ID"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26484" y="241484"/>
            <a:ext cx="8335447" cy="523220"/>
          </a:xfrm>
          <a:prstGeom prst="rect">
            <a:avLst/>
          </a:prstGeom>
          <a:noFill/>
        </p:spPr>
        <p:txBody>
          <a:bodyPr wrap="square" rtlCol="0">
            <a:spAutoFit/>
          </a:bodyPr>
          <a:lstStyle/>
          <a:p>
            <a:r>
              <a:rPr lang="en-US" sz="2800" b="1" kern="0" dirty="0" smtClean="0">
                <a:solidFill>
                  <a:sysClr val="window" lastClr="FFFFFF"/>
                </a:solidFill>
                <a:latin typeface="Tahoma" pitchFamily="34" charset="0"/>
                <a:ea typeface="Tahoma" pitchFamily="34" charset="0"/>
                <a:cs typeface="Tahoma" pitchFamily="34" charset="0"/>
              </a:rPr>
              <a:t>CAKUPAN BIDANG &amp; ASPEK PENELITIAN</a:t>
            </a:r>
            <a:endParaRPr lang="en-GB"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Rectangle 1"/>
          <p:cNvSpPr/>
          <p:nvPr/>
        </p:nvSpPr>
        <p:spPr>
          <a:xfrm>
            <a:off x="416467" y="1196752"/>
            <a:ext cx="9361069" cy="5124480"/>
          </a:xfrm>
          <a:prstGeom prst="rect">
            <a:avLst/>
          </a:prstGeom>
        </p:spPr>
        <p:txBody>
          <a:bodyPr wrap="square">
            <a:spAutoFit/>
          </a:bodyPr>
          <a:lstStyle/>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PRODUKSI </a:t>
            </a:r>
            <a:r>
              <a:rPr lang="id-ID" sz="24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(AGRO TEKNOLOGI)</a:t>
            </a:r>
            <a:endParaRPr lang="id-ID" sz="24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TEKNOLOGI </a:t>
            </a:r>
            <a:r>
              <a:rPr lang="id-ID" sz="24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(Panen, Pasa Panen, dan Pengolahan)</a:t>
            </a:r>
            <a:endParaRPr lang="id-ID" sz="24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endParaRPr>
          </a:p>
          <a:p>
            <a:pPr marL="285750" indent="-285750">
              <a:buFont typeface="+mj-lt"/>
              <a:buAutoNum type="arabicPeriod"/>
            </a:pPr>
            <a:r>
              <a:rPr lang="id-ID" sz="2400" b="1" dirty="0" smtClean="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KESEHATAN </a:t>
            </a:r>
            <a:r>
              <a:rPr lang="id-ID" sz="2400" b="1"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DAN GIZI MASYARAKAT</a:t>
            </a:r>
            <a:r>
              <a:rPr lang="id-ID" sz="2400" dirty="0">
                <a:solidFill>
                  <a:schemeClr val="tx2">
                    <a:lumMod val="60000"/>
                    <a:lumOff val="40000"/>
                  </a:schemeClr>
                </a:solidFill>
                <a:latin typeface="Arial Rounded MT Bold" panose="020F0704030504030204" pitchFamily="34" charset="0"/>
                <a:ea typeface="Calibri" panose="020F0502020204030204" pitchFamily="34" charset="0"/>
                <a:cs typeface="Arial" panose="020B0604020202020204" pitchFamily="34" charset="0"/>
              </a:rPr>
              <a:t> </a:t>
            </a:r>
          </a:p>
          <a:p>
            <a:pPr marL="285750" indent="-285750">
              <a:buFont typeface="+mj-lt"/>
              <a:buAutoNum type="arabicPeriod"/>
            </a:pPr>
            <a:r>
              <a:rPr lang="id-ID" sz="2400" b="1" dirty="0" smtClean="0">
                <a:solidFill>
                  <a:srgbClr val="C00000"/>
                </a:solidFill>
                <a:latin typeface="Arial Rounded MT Bold" panose="020F0704030504030204" pitchFamily="34" charset="0"/>
                <a:ea typeface="Calibri" panose="020F0502020204030204" pitchFamily="34" charset="0"/>
                <a:cs typeface="Arial" panose="020B0604020202020204" pitchFamily="34" charset="0"/>
              </a:rPr>
              <a:t> SOSIAL-EKONOMI </a:t>
            </a:r>
            <a:r>
              <a:rPr lang="id-ID" sz="2400" b="1" dirty="0">
                <a:solidFill>
                  <a:srgbClr val="C00000"/>
                </a:solidFill>
                <a:latin typeface="Arial Rounded MT Bold" panose="020F0704030504030204" pitchFamily="34" charset="0"/>
                <a:ea typeface="Calibri" panose="020F0502020204030204" pitchFamily="34" charset="0"/>
                <a:cs typeface="Arial" panose="020B0604020202020204" pitchFamily="34" charset="0"/>
              </a:rPr>
              <a:t>BUDAYA</a:t>
            </a:r>
            <a:endParaRPr lang="id-ID" sz="2400" dirty="0">
              <a:latin typeface="Arial Rounded MT Bold" panose="020F0704030504030204" pitchFamily="34" charset="0"/>
              <a:ea typeface="Calibri" panose="020F0502020204030204" pitchFamily="34" charset="0"/>
              <a:cs typeface="Arial" panose="020B0604020202020204" pitchFamily="34" charset="0"/>
            </a:endParaRP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sistim pangan berbasis pangan lokal berkelanjutan; </a:t>
            </a: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pola dan budaya pangan masyarakat dan dampaknya terhadap nilai sosial, gizi, kesehatan dan ekonomi;</a:t>
            </a:r>
          </a:p>
          <a:p>
            <a:pPr marL="1143000" lvl="2" indent="-228600">
              <a:spcAft>
                <a:spcPts val="600"/>
              </a:spcAft>
              <a:buFont typeface="Wingdings" panose="05000000000000000000" pitchFamily="2" charset="2"/>
              <a:buChar char=""/>
            </a:pPr>
            <a:r>
              <a:rPr lang="id-ID" sz="2400" dirty="0">
                <a:solidFill>
                  <a:srgbClr val="002060"/>
                </a:solidFill>
                <a:latin typeface="Arial" panose="020B0604020202020204" pitchFamily="34" charset="0"/>
                <a:ea typeface="Calibri" panose="020F0502020204030204" pitchFamily="34" charset="0"/>
                <a:cs typeface="Arial" panose="020B0604020202020204" pitchFamily="34" charset="0"/>
              </a:rPr>
              <a:t>Eksplorasi, identifikasi, dan pengembangan sistem produksi dan pemasaran pangan berbasiskan ICT, social media, dll</a:t>
            </a:r>
          </a:p>
          <a:p>
            <a:pPr marL="1143000" lvl="2" indent="-228600">
              <a:spcAft>
                <a:spcPts val="600"/>
              </a:spcAft>
              <a:buFont typeface="Wingdings" panose="05000000000000000000" pitchFamily="2" charset="2"/>
              <a:buChar char=""/>
            </a:pP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Dan lainnya </a:t>
            </a:r>
            <a:r>
              <a:rPr lang="id-ID"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(Ide Anda?)</a:t>
            </a:r>
            <a:endParaRPr lang="id-ID"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ight Arrow 4"/>
          <p:cNvSpPr/>
          <p:nvPr/>
        </p:nvSpPr>
        <p:spPr>
          <a:xfrm>
            <a:off x="128464" y="2276872"/>
            <a:ext cx="360040" cy="484632"/>
          </a:xfrm>
          <a:prstGeom prst="rightArrow">
            <a:avLst/>
          </a:prstGeom>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xmlns="" val="719121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outerShdw blurRad="44450" dist="27940" dir="5400000" algn="ctr">
            <a:srgbClr val="000000">
              <a:alpha val="32000"/>
            </a:srgbClr>
          </a:outerShdw>
        </a:effectLst>
        <a:sp3d>
          <a:bevelT w="190500" h="38100"/>
        </a:sp3d>
      </a:spPr>
      <a:bodyPr/>
      <a:lstStyle/>
      <a: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3426</Words>
  <Application>Microsoft Office PowerPoint</Application>
  <PresentationFormat>A4 Paper (210x297 mm)</PresentationFormat>
  <Paragraphs>542</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KIAT MEMENANGKAN  INDOFOOD RISET NUGRAHA</vt:lpstr>
      <vt:lpstr>PROPOSAL pada hakekatnya adalah: </vt:lpstr>
      <vt:lpstr>Slide 31</vt:lpstr>
      <vt:lpstr>Menyusun Proposal Penelitian</vt:lpstr>
      <vt:lpstr>Proses Seleksi Proposal IRN</vt:lpstr>
      <vt:lpstr>Pendahuluan</vt:lpstr>
      <vt:lpstr>Pendahuluan</vt:lpstr>
      <vt:lpstr>Tinjauan Pustaka</vt:lpstr>
      <vt:lpstr>Metode Penelitian</vt:lpstr>
      <vt:lpstr>Daftar Pustaka / Referensi</vt:lpstr>
      <vt:lpstr>Biaya</vt:lpstr>
      <vt:lpstr>Cakupan Topik Penelitian</vt:lpstr>
      <vt:lpstr>Cakupan Topik Penelitian</vt:lpstr>
      <vt:lpstr>Cakupan Topik Penelitian</vt:lpstr>
      <vt:lpstr>Contoh Riset di danai IRN</vt:lpstr>
      <vt:lpstr>Slide 44</vt:lpstr>
      <vt:lpstr>Contoh Riset di danai IRN</vt:lpstr>
      <vt:lpstr>Slide 46</vt:lpstr>
      <vt:lpstr>Contoh Riset di danai IRN</vt:lpstr>
      <vt:lpstr>Slide 48</vt:lpstr>
      <vt:lpstr>Tim Penilai</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Therysiana Kumokong</dc:creator>
  <cp:lastModifiedBy>LENOVO</cp:lastModifiedBy>
  <cp:revision>82</cp:revision>
  <dcterms:created xsi:type="dcterms:W3CDTF">2018-04-11T08:01:12Z</dcterms:created>
  <dcterms:modified xsi:type="dcterms:W3CDTF">2019-05-23T09:18:25Z</dcterms:modified>
</cp:coreProperties>
</file>